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</p:sldMasterIdLst>
  <p:notesMasterIdLst>
    <p:notesMasterId r:id="rId58"/>
  </p:notesMasterIdLst>
  <p:sldIdLst>
    <p:sldId id="256" r:id="rId2"/>
    <p:sldId id="511" r:id="rId3"/>
    <p:sldId id="264" r:id="rId4"/>
    <p:sldId id="314" r:id="rId5"/>
    <p:sldId id="439" r:id="rId6"/>
    <p:sldId id="374" r:id="rId7"/>
    <p:sldId id="373" r:id="rId8"/>
    <p:sldId id="413" r:id="rId9"/>
    <p:sldId id="499" r:id="rId10"/>
    <p:sldId id="414" r:id="rId11"/>
    <p:sldId id="415" r:id="rId12"/>
    <p:sldId id="376" r:id="rId13"/>
    <p:sldId id="377" r:id="rId14"/>
    <p:sldId id="416" r:id="rId15"/>
    <p:sldId id="417" r:id="rId16"/>
    <p:sldId id="418" r:id="rId17"/>
    <p:sldId id="420" r:id="rId18"/>
    <p:sldId id="383" r:id="rId19"/>
    <p:sldId id="384" r:id="rId20"/>
    <p:sldId id="372" r:id="rId21"/>
    <p:sldId id="385" r:id="rId22"/>
    <p:sldId id="386" r:id="rId23"/>
    <p:sldId id="419" r:id="rId24"/>
    <p:sldId id="421" r:id="rId25"/>
    <p:sldId id="422" r:id="rId26"/>
    <p:sldId id="390" r:id="rId27"/>
    <p:sldId id="393" r:id="rId28"/>
    <p:sldId id="371" r:id="rId29"/>
    <p:sldId id="391" r:id="rId30"/>
    <p:sldId id="394" r:id="rId31"/>
    <p:sldId id="395" r:id="rId32"/>
    <p:sldId id="504" r:id="rId33"/>
    <p:sldId id="505" r:id="rId34"/>
    <p:sldId id="506" r:id="rId35"/>
    <p:sldId id="500" r:id="rId36"/>
    <p:sldId id="392" r:id="rId37"/>
    <p:sldId id="423" r:id="rId38"/>
    <p:sldId id="424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11" r:id="rId48"/>
    <p:sldId id="433" r:id="rId49"/>
    <p:sldId id="434" r:id="rId50"/>
    <p:sldId id="435" r:id="rId51"/>
    <p:sldId id="508" r:id="rId52"/>
    <p:sldId id="507" r:id="rId53"/>
    <p:sldId id="509" r:id="rId54"/>
    <p:sldId id="440" r:id="rId55"/>
    <p:sldId id="497" r:id="rId56"/>
    <p:sldId id="263" r:id="rId57"/>
  </p:sldIdLst>
  <p:sldSz cx="12192000" cy="6858000"/>
  <p:notesSz cx="6858000" cy="9144000"/>
  <p:embeddedFontLst>
    <p:embeddedFont>
      <p:font typeface="Century Gothic" panose="020B0502020202020204" pitchFamily="34" charset="0"/>
      <p:regular r:id="rId59"/>
      <p:bold r:id="rId60"/>
      <p:italic r:id="rId61"/>
      <p:boldItalic r:id="rId62"/>
    </p:embeddedFont>
    <p:embeddedFont>
      <p:font typeface="Segoe UI Light" panose="020B0502040204020203" pitchFamily="34" charset="0"/>
      <p:regular r:id="rId63"/>
      <p:italic r:id="rId64"/>
    </p:embeddedFont>
    <p:embeddedFont>
      <p:font typeface="等线" panose="02010600030101010101" pitchFamily="2" charset="-122"/>
      <p:regular r:id="rId65"/>
      <p:bold r:id="rId66"/>
    </p:embeddedFont>
    <p:embeddedFont>
      <p:font typeface="华文宋体" panose="02010600040101010101" pitchFamily="2" charset="-122"/>
      <p:regular r:id="rId67"/>
    </p:embeddedFont>
    <p:embeddedFont>
      <p:font typeface="微软雅黑" panose="020B0503020204020204" pitchFamily="34" charset="-122"/>
      <p:regular r:id="rId68"/>
      <p:bold r:id="rId69"/>
    </p:embeddedFont>
    <p:embeddedFont>
      <p:font typeface="微软雅黑" panose="020B0503020204020204" pitchFamily="34" charset="-122"/>
      <p:regular r:id="rId68"/>
      <p:bold r:id="rId69"/>
    </p:embeddedFont>
  </p:embeddedFontLst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orient="horz" pos="164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1576A"/>
    <a:srgbClr val="F23C00"/>
    <a:srgbClr val="D9DADC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9" autoAdjust="0"/>
    <p:restoredTop sz="93349" autoAdjust="0"/>
  </p:normalViewPr>
  <p:slideViewPr>
    <p:cSldViewPr snapToGrid="0" snapToObjects="1">
      <p:cViewPr varScale="1">
        <p:scale>
          <a:sx n="88" d="100"/>
          <a:sy n="88" d="100"/>
        </p:scale>
        <p:origin x="286" y="73"/>
      </p:cViewPr>
      <p:guideLst>
        <p:guide pos="3840"/>
        <p:guide orient="horz" pos="2160"/>
        <p:guide pos="7469"/>
        <p:guide pos="211"/>
        <p:guide orient="horz" pos="164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0510-60BB-4584-9305-21B68E410E35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5FB8-E79D-4101-B7F6-7789BF944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2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B5FB8-E79D-4101-B7F6-7789BF944F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9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局部置换算法可以在一定范围内改善抖动问题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883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94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17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70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55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6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0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rPr>
              <a:t>（随着 t 的变化，该集合也在不断地变化）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29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0B99F00F-FC95-482C-B1F7-6A41D0225CCD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CDDA43F-E533-43F2-B999-F8C1DDCD1369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5B85C3-A5D5-4B42-B524-487F69BCA317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13F6391-54F8-4148-9868-6B6FEEA122D2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791773-BC87-4AC3-B67D-178B9BE30CA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17">
            <a:extLst>
              <a:ext uri="{FF2B5EF4-FFF2-40B4-BE49-F238E27FC236}">
                <a16:creationId xmlns:a16="http://schemas.microsoft.com/office/drawing/2014/main" id="{C393B442-A911-45B8-B9B2-D8466FBCC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6827" y="72410"/>
            <a:ext cx="15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 </a:t>
            </a:r>
            <a:r>
              <a:rPr lang="zh-CN" altLang="en-US" dirty="0"/>
              <a:t>基本内容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F1F399F8-7F8F-4FD5-91A1-EEDBC18D0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3126214D-8463-4DD9-BD5D-34555F2B68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0AE461FF-210A-42D6-BE7C-3A900A4F8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E4F82383-80F7-4C97-846B-7BF5AB2DE7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20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04C4457-43FD-443B-A4C7-39009BEC9634}"/>
              </a:ext>
            </a:extLst>
          </p:cNvPr>
          <p:cNvCxnSpPr>
            <a:cxnSpLocks/>
          </p:cNvCxnSpPr>
          <p:nvPr userDrawn="1"/>
        </p:nvCxnSpPr>
        <p:spPr>
          <a:xfrm>
            <a:off x="1181133" y="1429518"/>
            <a:ext cx="4060081" cy="0"/>
          </a:xfrm>
          <a:prstGeom prst="line">
            <a:avLst/>
          </a:prstGeom>
          <a:ln w="57150" cap="rnd" cmpd="sng">
            <a:gradFill>
              <a:gsLst>
                <a:gs pos="19000">
                  <a:schemeClr val="bg2"/>
                </a:gs>
                <a:gs pos="56000">
                  <a:schemeClr val="accent1">
                    <a:lumMod val="45000"/>
                    <a:lumOff val="55000"/>
                  </a:schemeClr>
                </a:gs>
                <a:gs pos="95000">
                  <a:srgbClr val="00B0F0"/>
                </a:gs>
              </a:gsLst>
              <a:lin ang="10800000" scaled="0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599BA7C5-4AAB-4563-B228-54634D1530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063" y="667655"/>
            <a:ext cx="861697" cy="8616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C889A-75B1-4803-828A-B38755311F1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52027" y="830737"/>
            <a:ext cx="123623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3200" b="1" dirty="0" smtClean="0">
                <a:solidFill>
                  <a:srgbClr val="FF0000"/>
                </a:solidFill>
              </a:defRPr>
            </a:lvl1pPr>
          </a:lstStyle>
          <a:p>
            <a:pPr marL="0" lvl="0"/>
            <a:r>
              <a:rPr lang="zh-CN" altLang="en-US" dirty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28745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40C91B4-283E-4E34-A6F4-21790ADA4809}"/>
              </a:ext>
            </a:extLst>
          </p:cNvPr>
          <p:cNvSpPr/>
          <p:nvPr userDrawn="1"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A501A87-BA63-4736-B5E1-9D15B1700A06}"/>
              </a:ext>
            </a:extLst>
          </p:cNvPr>
          <p:cNvCxnSpPr/>
          <p:nvPr userDrawn="1"/>
        </p:nvCxnSpPr>
        <p:spPr>
          <a:xfrm flipH="1">
            <a:off x="3080651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F9E048-33BC-4937-B745-813F4455131B}"/>
              </a:ext>
            </a:extLst>
          </p:cNvPr>
          <p:cNvCxnSpPr/>
          <p:nvPr userDrawn="1"/>
        </p:nvCxnSpPr>
        <p:spPr>
          <a:xfrm flipH="1">
            <a:off x="5055034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6712DC1-FA3B-4116-88AE-4D22F9C00636}"/>
              </a:ext>
            </a:extLst>
          </p:cNvPr>
          <p:cNvCxnSpPr/>
          <p:nvPr userDrawn="1"/>
        </p:nvCxnSpPr>
        <p:spPr>
          <a:xfrm flipH="1">
            <a:off x="7063275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4472870-9023-4B1D-9D48-6FFBB2608049}"/>
              </a:ext>
            </a:extLst>
          </p:cNvPr>
          <p:cNvCxnSpPr/>
          <p:nvPr userDrawn="1"/>
        </p:nvCxnSpPr>
        <p:spPr>
          <a:xfrm flipH="1">
            <a:off x="9080847" y="106663"/>
            <a:ext cx="57188" cy="3073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E19D22A-C1E1-40BF-B2BE-6240AAB9E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4685" y="72410"/>
            <a:ext cx="142859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9D348924-D5BD-46F4-8FC5-FA7ABB7A7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9496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E091483-4ECF-4E7D-9481-FAA131470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14307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2" name="文本占位符 19">
            <a:extLst>
              <a:ext uri="{FF2B5EF4-FFF2-40B4-BE49-F238E27FC236}">
                <a16:creationId xmlns:a16="http://schemas.microsoft.com/office/drawing/2014/main" id="{FB9395B4-103C-4344-AFAF-6B5CBB2CD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9118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1E4F5A60-AB29-4034-AA19-508221B7DA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03929" y="72410"/>
            <a:ext cx="14285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800" smtClean="0">
                <a:solidFill>
                  <a:schemeClr val="bg1">
                    <a:alpha val="30000"/>
                  </a:schemeClr>
                </a:solidFill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en-US" altLang="zh-CN" dirty="0"/>
              <a:t>02</a:t>
            </a:r>
            <a:r>
              <a:rPr lang="zh-CN" altLang="en-US" dirty="0"/>
              <a:t> 课题意义</a:t>
            </a:r>
          </a:p>
        </p:txBody>
      </p:sp>
    </p:spTree>
    <p:extLst>
      <p:ext uri="{BB962C8B-B14F-4D97-AF65-F5344CB8AC3E}">
        <p14:creationId xmlns:p14="http://schemas.microsoft.com/office/powerpoint/2010/main" val="271897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5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70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3790" y="1304047"/>
            <a:ext cx="9432758" cy="4942749"/>
          </a:xfrm>
          <a:prstGeom prst="rect">
            <a:avLst/>
          </a:prstGeom>
          <a:blipFill>
            <a:blip r:embed="rId2"/>
            <a:srcRect/>
            <a:stretch>
              <a:fillRect b="-726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6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7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92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76719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9" r:id="rId3"/>
    <p:sldLayoutId id="2147483662" r:id="rId4"/>
    <p:sldLayoutId id="2147483664" r:id="rId5"/>
    <p:sldLayoutId id="2147483663" r:id="rId6"/>
    <p:sldLayoutId id="2147483665" r:id="rId7"/>
    <p:sldLayoutId id="2147483681" r:id="rId8"/>
    <p:sldLayoutId id="2147483682" r:id="rId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7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7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7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7.tmp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10" Type="http://schemas.openxmlformats.org/officeDocument/2006/relationships/tags" Target="../tags/tag78.xml"/><Relationship Id="rId19" Type="http://schemas.openxmlformats.org/officeDocument/2006/relationships/image" Target="../media/image7.tmp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7.tmp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7775" y="390313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18234"/>
            <a:ext cx="12192000" cy="3522133"/>
          </a:xfrm>
          <a:prstGeom prst="rect">
            <a:avLst/>
          </a:prstGeom>
          <a:blipFill>
            <a:blip r:embed="rId3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2286" y="5868319"/>
            <a:ext cx="451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</a:p>
          <a:p>
            <a:pPr algn="ctr"/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4650733" y="4878699"/>
            <a:ext cx="292419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2430092-F62A-483A-BD38-5CB8E8336340}"/>
              </a:ext>
            </a:extLst>
          </p:cNvPr>
          <p:cNvSpPr txBox="1"/>
          <p:nvPr/>
        </p:nvSpPr>
        <p:spPr>
          <a:xfrm>
            <a:off x="4313889" y="5050344"/>
            <a:ext cx="354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内存管理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854375" y="4237794"/>
            <a:ext cx="6383677" cy="1203444"/>
            <a:chOff x="1284441" y="2751958"/>
            <a:chExt cx="4787758" cy="902583"/>
          </a:xfrm>
        </p:grpSpPr>
        <p:sp>
          <p:nvSpPr>
            <p:cNvPr id="25" name="TextBox 24"/>
            <p:cNvSpPr txBox="1"/>
            <p:nvPr/>
          </p:nvSpPr>
          <p:spPr>
            <a:xfrm>
              <a:off x="1431021" y="2751958"/>
              <a:ext cx="2712351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缺页最少，是理想情况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31021" y="3041414"/>
              <a:ext cx="242659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实际系统中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无法实现</a:t>
              </a:r>
              <a:endPara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31021" y="3308292"/>
              <a:ext cx="464117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无法预知每个页面在下次访问前的等待时间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8" name="图片 3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391019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135430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0" name="图片 3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853559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1834664" y="2850961"/>
            <a:ext cx="7526684" cy="850166"/>
            <a:chOff x="1284441" y="1848664"/>
            <a:chExt cx="5645013" cy="637625"/>
          </a:xfrm>
        </p:grpSpPr>
        <p:sp>
          <p:nvSpPr>
            <p:cNvPr id="21" name="TextBox 20"/>
            <p:cNvSpPr txBox="1"/>
            <p:nvPr/>
          </p:nvSpPr>
          <p:spPr>
            <a:xfrm>
              <a:off x="1431020" y="1848664"/>
              <a:ext cx="549843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缺页时，计算内存中每个逻辑页面的下一次访问时间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31021" y="2140040"/>
              <a:ext cx="3641045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选择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未来最长时间不访问的页面</a:t>
              </a:r>
              <a:endPara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233423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2" name="图片 4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957673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3427781" y="1686329"/>
            <a:ext cx="6005731" cy="461665"/>
            <a:chOff x="1284441" y="1205722"/>
            <a:chExt cx="4504298" cy="346249"/>
          </a:xfrm>
        </p:grpSpPr>
        <p:sp>
          <p:nvSpPr>
            <p:cNvPr id="20" name="TextBox 19"/>
            <p:cNvSpPr txBox="1"/>
            <p:nvPr/>
          </p:nvSpPr>
          <p:spPr>
            <a:xfrm>
              <a:off x="1431021" y="1205722"/>
              <a:ext cx="435771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置换在未来最长时间不访问的页面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303442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6" name="组合 5"/>
          <p:cNvGrpSpPr/>
          <p:nvPr/>
        </p:nvGrpSpPr>
        <p:grpSpPr>
          <a:xfrm>
            <a:off x="1325912" y="3775824"/>
            <a:ext cx="2378681" cy="502766"/>
            <a:chOff x="859163" y="2443646"/>
            <a:chExt cx="1784011" cy="377074"/>
          </a:xfrm>
        </p:grpSpPr>
        <p:sp>
          <p:nvSpPr>
            <p:cNvPr id="19" name="TextBox 18"/>
            <p:cNvSpPr txBox="1"/>
            <p:nvPr/>
          </p:nvSpPr>
          <p:spPr>
            <a:xfrm>
              <a:off x="1177724" y="2443646"/>
              <a:ext cx="146545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算法特征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59163" y="2443646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76522" y="2341942"/>
            <a:ext cx="2302949" cy="502766"/>
            <a:chOff x="844524" y="1524812"/>
            <a:chExt cx="1727212" cy="377074"/>
          </a:xfrm>
        </p:grpSpPr>
        <p:sp>
          <p:nvSpPr>
            <p:cNvPr id="18" name="TextBox 17"/>
            <p:cNvSpPr txBox="1"/>
            <p:nvPr/>
          </p:nvSpPr>
          <p:spPr>
            <a:xfrm>
              <a:off x="1175432" y="1524812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算法实现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44524" y="1524812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76522" y="1676038"/>
            <a:ext cx="2302949" cy="502766"/>
            <a:chOff x="844524" y="855941"/>
            <a:chExt cx="1727212" cy="377074"/>
          </a:xfrm>
        </p:grpSpPr>
        <p:sp>
          <p:nvSpPr>
            <p:cNvPr id="10" name="TextBox 9"/>
            <p:cNvSpPr txBox="1"/>
            <p:nvPr/>
          </p:nvSpPr>
          <p:spPr>
            <a:xfrm>
              <a:off x="1175432" y="855941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基本思路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4524" y="855941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04761" y="5872631"/>
            <a:ext cx="8773645" cy="806506"/>
            <a:chOff x="1277914" y="3929186"/>
            <a:chExt cx="6580234" cy="604879"/>
          </a:xfrm>
        </p:grpSpPr>
        <p:sp>
          <p:nvSpPr>
            <p:cNvPr id="30" name="TextBox 29"/>
            <p:cNvSpPr txBox="1"/>
            <p:nvPr/>
          </p:nvSpPr>
          <p:spPr>
            <a:xfrm>
              <a:off x="1435782" y="3929186"/>
              <a:ext cx="6422366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在模拟器上运行某个程序，并记录每一次的页面访问情况</a:t>
              </a:r>
              <a:endParaRPr lang="en-US" altLang="zh-CN" sz="2133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5783" y="4218642"/>
              <a:ext cx="3136217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第二遍运行时使用最优算法</a:t>
              </a:r>
            </a:p>
          </p:txBody>
        </p:sp>
        <p:pic>
          <p:nvPicPr>
            <p:cNvPr id="33" name="图片 3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914" y="4012684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914" y="4302140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12" name="组合 11"/>
          <p:cNvGrpSpPr/>
          <p:nvPr/>
        </p:nvGrpSpPr>
        <p:grpSpPr>
          <a:xfrm>
            <a:off x="1854375" y="5396177"/>
            <a:ext cx="4817689" cy="443199"/>
            <a:chOff x="1390781" y="3014145"/>
            <a:chExt cx="3613267" cy="332399"/>
          </a:xfrm>
        </p:grpSpPr>
        <p:sp>
          <p:nvSpPr>
            <p:cNvPr id="29" name="TextBox 28"/>
            <p:cNvSpPr txBox="1"/>
            <p:nvPr/>
          </p:nvSpPr>
          <p:spPr>
            <a:xfrm>
              <a:off x="1529248" y="3014145"/>
              <a:ext cx="3474800" cy="3323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indent="2117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作为置换算法的性能评价依据</a:t>
              </a: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781" y="3118170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21070D00-5265-48D2-ABDE-86E32445833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6266459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最优页面置换算法</a:t>
            </a:r>
            <a:r>
              <a:rPr lang="en-US" altLang="zh-CN" dirty="0"/>
              <a:t>(OPT, optimal)</a:t>
            </a:r>
          </a:p>
        </p:txBody>
      </p:sp>
      <p:sp>
        <p:nvSpPr>
          <p:cNvPr id="44" name="文本占位符 1">
            <a:extLst>
              <a:ext uri="{FF2B5EF4-FFF2-40B4-BE49-F238E27FC236}">
                <a16:creationId xmlns:a16="http://schemas.microsoft.com/office/drawing/2014/main" id="{41921C5B-A41F-4FEF-8246-49D5097078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3C3A6A49-7434-4FC7-9F28-091EB538A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7" name="文本占位符 3">
            <a:extLst>
              <a:ext uri="{FF2B5EF4-FFF2-40B4-BE49-F238E27FC236}">
                <a16:creationId xmlns:a16="http://schemas.microsoft.com/office/drawing/2014/main" id="{4CE4612F-441E-4375-B348-6702206740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0" name="文本占位符 4">
            <a:extLst>
              <a:ext uri="{FF2B5EF4-FFF2-40B4-BE49-F238E27FC236}">
                <a16:creationId xmlns:a16="http://schemas.microsoft.com/office/drawing/2014/main" id="{2F3812A6-AE16-49E4-967C-0A90C0739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51" name="文本占位符 5">
            <a:extLst>
              <a:ext uri="{FF2B5EF4-FFF2-40B4-BE49-F238E27FC236}">
                <a16:creationId xmlns:a16="http://schemas.microsoft.com/office/drawing/2014/main" id="{DD3D11C2-D6CE-4F32-A860-E17D92463C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38883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19402" y="1794924"/>
            <a:ext cx="8572560" cy="4320000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3" name="直接连接符 12"/>
          <p:cNvCxnSpPr/>
          <p:nvPr/>
        </p:nvCxnSpPr>
        <p:spPr>
          <a:xfrm>
            <a:off x="2114652" y="2271177"/>
            <a:ext cx="8382059" cy="2117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019402" y="2749548"/>
            <a:ext cx="8572560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019402" y="4654561"/>
            <a:ext cx="8572560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019402" y="5130814"/>
            <a:ext cx="8572560" cy="0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417476" y="2749548"/>
            <a:ext cx="0" cy="1875381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990035" y="1794924"/>
            <a:ext cx="0" cy="285963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78862" y="1666855"/>
            <a:ext cx="993960" cy="530082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266919" y="165147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01986" y="165147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24943" y="165147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76943" y="165147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99900" y="165147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34967" y="165147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49458" y="165147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14159" y="165147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68410" y="1647813"/>
            <a:ext cx="489544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43962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66919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1986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24943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76943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99900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34967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49458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14159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45583" y="206586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266919" y="2560741"/>
            <a:ext cx="648000" cy="1958843"/>
            <a:chOff x="6390582" y="1717353"/>
            <a:chExt cx="486000" cy="1469132"/>
          </a:xfrm>
        </p:grpSpPr>
        <p:sp>
          <p:nvSpPr>
            <p:cNvPr id="52" name="TextBox 51"/>
            <p:cNvSpPr txBox="1"/>
            <p:nvPr/>
          </p:nvSpPr>
          <p:spPr>
            <a:xfrm>
              <a:off x="6390582" y="171735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90582" y="206277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90582" y="24317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390582" y="278892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601986" y="2560741"/>
            <a:ext cx="648000" cy="1958843"/>
            <a:chOff x="5891882" y="1717353"/>
            <a:chExt cx="486000" cy="1469132"/>
          </a:xfrm>
        </p:grpSpPr>
        <p:sp>
          <p:nvSpPr>
            <p:cNvPr id="53" name="TextBox 52"/>
            <p:cNvSpPr txBox="1"/>
            <p:nvPr/>
          </p:nvSpPr>
          <p:spPr>
            <a:xfrm>
              <a:off x="5891882" y="171735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91882" y="206277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891882" y="24317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891882" y="278892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24943" y="2560741"/>
            <a:ext cx="648000" cy="1958843"/>
            <a:chOff x="5384100" y="1717353"/>
            <a:chExt cx="486000" cy="1469132"/>
          </a:xfrm>
        </p:grpSpPr>
        <p:sp>
          <p:nvSpPr>
            <p:cNvPr id="54" name="TextBox 53"/>
            <p:cNvSpPr txBox="1"/>
            <p:nvPr/>
          </p:nvSpPr>
          <p:spPr>
            <a:xfrm>
              <a:off x="5384100" y="171735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84100" y="206277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384100" y="24317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384100" y="278892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276943" y="2560741"/>
            <a:ext cx="648000" cy="1958843"/>
            <a:chOff x="4898100" y="1717353"/>
            <a:chExt cx="486000" cy="1469132"/>
          </a:xfrm>
        </p:grpSpPr>
        <p:sp>
          <p:nvSpPr>
            <p:cNvPr id="55" name="TextBox 54"/>
            <p:cNvSpPr txBox="1"/>
            <p:nvPr/>
          </p:nvSpPr>
          <p:spPr>
            <a:xfrm>
              <a:off x="4898100" y="171735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98100" y="206277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898100" y="24317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98100" y="278892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4967" y="2560741"/>
            <a:ext cx="648000" cy="1958843"/>
            <a:chOff x="3891618" y="1717353"/>
            <a:chExt cx="486000" cy="1469132"/>
          </a:xfrm>
        </p:grpSpPr>
        <p:sp>
          <p:nvSpPr>
            <p:cNvPr id="57" name="TextBox 56"/>
            <p:cNvSpPr txBox="1"/>
            <p:nvPr/>
          </p:nvSpPr>
          <p:spPr>
            <a:xfrm>
              <a:off x="3891618" y="171735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891618" y="206277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891618" y="24317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91618" y="278892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49458" y="2560741"/>
            <a:ext cx="648000" cy="1958843"/>
            <a:chOff x="3377486" y="1717353"/>
            <a:chExt cx="486000" cy="1469132"/>
          </a:xfrm>
        </p:grpSpPr>
        <p:sp>
          <p:nvSpPr>
            <p:cNvPr id="58" name="TextBox 57"/>
            <p:cNvSpPr txBox="1"/>
            <p:nvPr/>
          </p:nvSpPr>
          <p:spPr>
            <a:xfrm>
              <a:off x="3377486" y="171735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377486" y="206277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377486" y="24317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377486" y="278892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14159" y="2560741"/>
            <a:ext cx="648000" cy="1958843"/>
            <a:chOff x="2901012" y="1717353"/>
            <a:chExt cx="486000" cy="1469132"/>
          </a:xfrm>
        </p:grpSpPr>
        <p:sp>
          <p:nvSpPr>
            <p:cNvPr id="59" name="TextBox 58"/>
            <p:cNvSpPr txBox="1"/>
            <p:nvPr/>
          </p:nvSpPr>
          <p:spPr>
            <a:xfrm>
              <a:off x="2901012" y="171735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901012" y="206277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01012" y="24317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901012" y="278892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93462" y="2560741"/>
            <a:ext cx="648000" cy="1958843"/>
            <a:chOff x="2399580" y="1717353"/>
            <a:chExt cx="486000" cy="1469132"/>
          </a:xfrm>
          <a:noFill/>
        </p:grpSpPr>
        <p:sp>
          <p:nvSpPr>
            <p:cNvPr id="60" name="TextBox 59"/>
            <p:cNvSpPr txBox="1"/>
            <p:nvPr/>
          </p:nvSpPr>
          <p:spPr>
            <a:xfrm>
              <a:off x="2399580" y="1717353"/>
              <a:ext cx="486000" cy="397562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399580" y="2062778"/>
              <a:ext cx="486000" cy="397562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399580" y="2431733"/>
              <a:ext cx="486000" cy="397562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99580" y="2788923"/>
              <a:ext cx="486000" cy="397562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2791754" y="2560741"/>
            <a:ext cx="56392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746364" y="30213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746364" y="351324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46364" y="398950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20129" y="2550473"/>
            <a:ext cx="552757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361924" y="301429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368668" y="351324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342035" y="398264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557551" y="1647813"/>
            <a:ext cx="348611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066909" y="2207678"/>
            <a:ext cx="144146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061205" y="1731424"/>
            <a:ext cx="1161413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066909" y="4588944"/>
            <a:ext cx="1917713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66909" y="5160448"/>
            <a:ext cx="1727213" cy="7489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每页的下次访问时间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599900" y="5052504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a=7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580848" y="5295923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b=6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542747" y="5535108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c=9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564867" y="5772172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 anchor="t" anchorCtr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d=10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770192" y="2346662"/>
            <a:ext cx="312000" cy="2641033"/>
            <a:chOff x="4518037" y="1556793"/>
            <a:chExt cx="234000" cy="1980775"/>
          </a:xfrm>
        </p:grpSpPr>
        <p:sp>
          <p:nvSpPr>
            <p:cNvPr id="117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118" name="Oval 101"/>
            <p:cNvSpPr>
              <a:spLocks/>
            </p:cNvSpPr>
            <p:nvPr/>
          </p:nvSpPr>
          <p:spPr bwMode="auto">
            <a:xfrm>
              <a:off x="4518037" y="1556793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04844" y="2560741"/>
            <a:ext cx="743057" cy="1958843"/>
            <a:chOff x="4319025" y="1717353"/>
            <a:chExt cx="557293" cy="1469132"/>
          </a:xfrm>
        </p:grpSpPr>
        <p:sp>
          <p:nvSpPr>
            <p:cNvPr id="56" name="TextBox 55"/>
            <p:cNvSpPr txBox="1"/>
            <p:nvPr/>
          </p:nvSpPr>
          <p:spPr>
            <a:xfrm>
              <a:off x="4390318" y="171735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390318" y="206277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390318" y="24317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390318" y="278892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AutoShape 98"/>
            <p:cNvSpPr>
              <a:spLocks/>
            </p:cNvSpPr>
            <p:nvPr/>
          </p:nvSpPr>
          <p:spPr bwMode="auto">
            <a:xfrm>
              <a:off x="4319025" y="3073967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7030A0"/>
                </a:solidFill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2163857" y="3122531"/>
            <a:ext cx="512961" cy="1434663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Box 79"/>
          <p:cNvSpPr txBox="1"/>
          <p:nvPr/>
        </p:nvSpPr>
        <p:spPr>
          <a:xfrm>
            <a:off x="3993462" y="350623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58"/>
          <p:cNvSpPr txBox="1"/>
          <p:nvPr/>
        </p:nvSpPr>
        <p:spPr>
          <a:xfrm>
            <a:off x="4612139" y="2553726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TextBox 89"/>
          <p:cNvSpPr txBox="1"/>
          <p:nvPr/>
        </p:nvSpPr>
        <p:spPr>
          <a:xfrm>
            <a:off x="5249807" y="398264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66"/>
          <p:cNvSpPr txBox="1"/>
          <p:nvPr/>
        </p:nvSpPr>
        <p:spPr>
          <a:xfrm>
            <a:off x="5934967" y="302346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23"/>
          <p:cNvSpPr txBox="1"/>
          <p:nvPr/>
        </p:nvSpPr>
        <p:spPr>
          <a:xfrm>
            <a:off x="7926647" y="165366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TextBox 23"/>
          <p:cNvSpPr txBox="1"/>
          <p:nvPr/>
        </p:nvSpPr>
        <p:spPr>
          <a:xfrm>
            <a:off x="7276243" y="1653026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23"/>
          <p:cNvSpPr txBox="1"/>
          <p:nvPr/>
        </p:nvSpPr>
        <p:spPr>
          <a:xfrm>
            <a:off x="9266919" y="1645952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TextBox 113"/>
          <p:cNvSpPr txBox="1"/>
          <p:nvPr/>
        </p:nvSpPr>
        <p:spPr>
          <a:xfrm>
            <a:off x="6564867" y="5772348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 anchor="t" anchorCtr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d=10</a:t>
            </a:r>
            <a:endParaRPr lang="zh-CN" altLang="en-US" sz="26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TextBox 23"/>
          <p:cNvSpPr txBox="1"/>
          <p:nvPr/>
        </p:nvSpPr>
        <p:spPr>
          <a:xfrm>
            <a:off x="9911385" y="1655119"/>
            <a:ext cx="732397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TextBox 66"/>
          <p:cNvSpPr txBox="1"/>
          <p:nvPr/>
        </p:nvSpPr>
        <p:spPr>
          <a:xfrm>
            <a:off x="7276243" y="302346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TextBox 66"/>
          <p:cNvSpPr txBox="1"/>
          <p:nvPr/>
        </p:nvSpPr>
        <p:spPr>
          <a:xfrm>
            <a:off x="7924243" y="2557136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TextBox 66"/>
          <p:cNvSpPr txBox="1"/>
          <p:nvPr/>
        </p:nvSpPr>
        <p:spPr>
          <a:xfrm>
            <a:off x="8606935" y="302346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TextBox 66"/>
          <p:cNvSpPr txBox="1"/>
          <p:nvPr/>
        </p:nvSpPr>
        <p:spPr>
          <a:xfrm>
            <a:off x="9269456" y="350724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4" name="组合 133"/>
          <p:cNvGrpSpPr/>
          <p:nvPr/>
        </p:nvGrpSpPr>
        <p:grpSpPr>
          <a:xfrm>
            <a:off x="10114796" y="2355762"/>
            <a:ext cx="312000" cy="2641033"/>
            <a:chOff x="4518037" y="1556793"/>
            <a:chExt cx="234000" cy="1980775"/>
          </a:xfrm>
        </p:grpSpPr>
        <p:sp>
          <p:nvSpPr>
            <p:cNvPr id="135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136" name="Oval 101"/>
            <p:cNvSpPr>
              <a:spLocks/>
            </p:cNvSpPr>
            <p:nvPr/>
          </p:nvSpPr>
          <p:spPr bwMode="auto">
            <a:xfrm>
              <a:off x="4518037" y="1556793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137" name="TextBox 110"/>
          <p:cNvSpPr txBox="1"/>
          <p:nvPr/>
        </p:nvSpPr>
        <p:spPr>
          <a:xfrm>
            <a:off x="9936376" y="5090918"/>
            <a:ext cx="1099499" cy="1033937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lnSpc>
                <a:spcPts val="1600"/>
              </a:lnSpc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a=?</a:t>
            </a:r>
          </a:p>
          <a:p>
            <a:pPr marL="457189" indent="-457189">
              <a:lnSpc>
                <a:spcPts val="1600"/>
              </a:lnSpc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b=?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189" indent="-457189">
              <a:lnSpc>
                <a:spcPts val="1600"/>
              </a:lnSpc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c=?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189" indent="-457189">
              <a:lnSpc>
                <a:spcPts val="1600"/>
              </a:lnSpc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d=?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内容占位符 43">
            <a:extLst>
              <a:ext uri="{FF2B5EF4-FFF2-40B4-BE49-F238E27FC236}">
                <a16:creationId xmlns:a16="http://schemas.microsoft.com/office/drawing/2014/main" id="{9AEFE578-5B4B-4F33-91CE-D7FA5510078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6761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最优置换算法示例</a:t>
            </a:r>
          </a:p>
        </p:txBody>
      </p:sp>
      <p:sp>
        <p:nvSpPr>
          <p:cNvPr id="123" name="文本占位符 1">
            <a:extLst>
              <a:ext uri="{FF2B5EF4-FFF2-40B4-BE49-F238E27FC236}">
                <a16:creationId xmlns:a16="http://schemas.microsoft.com/office/drawing/2014/main" id="{AB09E876-4A4F-4802-A3ED-A9C32A546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29" name="文本占位符 2">
            <a:extLst>
              <a:ext uri="{FF2B5EF4-FFF2-40B4-BE49-F238E27FC236}">
                <a16:creationId xmlns:a16="http://schemas.microsoft.com/office/drawing/2014/main" id="{B62CDD9B-FF04-4B90-8107-48D4A2E749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38" name="文本占位符 3">
            <a:extLst>
              <a:ext uri="{FF2B5EF4-FFF2-40B4-BE49-F238E27FC236}">
                <a16:creationId xmlns:a16="http://schemas.microsoft.com/office/drawing/2014/main" id="{2B414D1C-E841-461D-BFBE-A14ED7F882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139" name="文本占位符 4">
            <a:extLst>
              <a:ext uri="{FF2B5EF4-FFF2-40B4-BE49-F238E27FC236}">
                <a16:creationId xmlns:a16="http://schemas.microsoft.com/office/drawing/2014/main" id="{E2CBCF26-A20A-47A4-AC0E-D60A59618E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140" name="文本占位符 5">
            <a:extLst>
              <a:ext uri="{FF2B5EF4-FFF2-40B4-BE49-F238E27FC236}">
                <a16:creationId xmlns:a16="http://schemas.microsoft.com/office/drawing/2014/main" id="{E84606E7-EBC3-49B1-829A-CCFD51731F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264930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95" grpId="0"/>
      <p:bldP spid="95" grpId="1"/>
      <p:bldP spid="95" grpId="2"/>
      <p:bldP spid="116" grpId="0"/>
      <p:bldP spid="116" grpId="1"/>
      <p:bldP spid="116" grpId="2"/>
      <p:bldP spid="121" grpId="0"/>
      <p:bldP spid="121" grpId="1"/>
      <p:bldP spid="121" grpId="2"/>
      <p:bldP spid="122" grpId="0"/>
      <p:bldP spid="122" grpId="1"/>
      <p:bldP spid="122" grpId="2"/>
      <p:bldP spid="124" grpId="0"/>
      <p:bldP spid="124" grpId="1"/>
      <p:bldP spid="124" grpId="2"/>
      <p:bldP spid="125" grpId="0"/>
      <p:bldP spid="125" grpId="1"/>
      <p:bldP spid="125" grpId="2"/>
      <p:bldP spid="126" grpId="0"/>
      <p:bldP spid="126" grpId="1"/>
      <p:bldP spid="126" grpId="2"/>
      <p:bldP spid="127" grpId="0"/>
      <p:bldP spid="128" grpId="0"/>
      <p:bldP spid="128" grpId="1"/>
      <p:bldP spid="128" grpId="2"/>
      <p:bldP spid="130" grpId="0"/>
      <p:bldP spid="130" grpId="1"/>
      <p:bldP spid="130" grpId="2"/>
      <p:bldP spid="131" grpId="0"/>
      <p:bldP spid="131" grpId="1"/>
      <p:bldP spid="131" grpId="2"/>
      <p:bldP spid="132" grpId="0"/>
      <p:bldP spid="132" grpId="1"/>
      <p:bldP spid="132" grpId="2"/>
      <p:bldP spid="133" grpId="0"/>
      <p:bldP spid="133" grpId="1"/>
      <p:bldP spid="133" grpId="2"/>
      <p:bldP spid="1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99457" y="1591660"/>
            <a:ext cx="6592287" cy="928040"/>
            <a:chOff x="844524" y="747700"/>
            <a:chExt cx="4944215" cy="696030"/>
          </a:xfrm>
        </p:grpSpPr>
        <p:sp>
          <p:nvSpPr>
            <p:cNvPr id="10" name="TextBox 9"/>
            <p:cNvSpPr txBox="1"/>
            <p:nvPr/>
          </p:nvSpPr>
          <p:spPr>
            <a:xfrm>
              <a:off x="1175432" y="747700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思路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31021" y="1097481"/>
              <a:ext cx="435771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选择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在内存驻留时间最长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的页面进行置换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195201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9" name="TextBox 48"/>
            <p:cNvSpPr txBox="1"/>
            <p:nvPr/>
          </p:nvSpPr>
          <p:spPr>
            <a:xfrm>
              <a:off x="844524" y="747700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99456" y="2483488"/>
            <a:ext cx="8779995" cy="1697626"/>
            <a:chOff x="844524" y="1416571"/>
            <a:chExt cx="6584996" cy="1273220"/>
          </a:xfrm>
        </p:grpSpPr>
        <p:sp>
          <p:nvSpPr>
            <p:cNvPr id="18" name="TextBox 17"/>
            <p:cNvSpPr txBox="1"/>
            <p:nvPr/>
          </p:nvSpPr>
          <p:spPr>
            <a:xfrm>
              <a:off x="1175432" y="1416571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实现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31020" y="1740423"/>
              <a:ext cx="549843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维护一个记录所有位于内存中的逻辑页面链表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31021" y="2031799"/>
              <a:ext cx="599849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链表元素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按驻留内存的时间排序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，链首最长，链尾最短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125182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2" name="图片 4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84943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844524" y="1416571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31020" y="2343542"/>
              <a:ext cx="585562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出现缺页时，选择链首页面进行置换，新页面加到链尾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452551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4" name="组合 3"/>
          <p:cNvGrpSpPr/>
          <p:nvPr/>
        </p:nvGrpSpPr>
        <p:grpSpPr>
          <a:xfrm>
            <a:off x="1218975" y="4134344"/>
            <a:ext cx="9427231" cy="2026856"/>
            <a:chOff x="859163" y="2654713"/>
            <a:chExt cx="7070423" cy="1520142"/>
          </a:xfrm>
        </p:grpSpPr>
        <p:sp>
          <p:nvSpPr>
            <p:cNvPr id="31" name="TextBox 30"/>
            <p:cNvSpPr txBox="1"/>
            <p:nvPr/>
          </p:nvSpPr>
          <p:spPr>
            <a:xfrm>
              <a:off x="1435783" y="3828606"/>
              <a:ext cx="2921903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很少单独使用</a:t>
              </a:r>
            </a:p>
          </p:txBody>
        </p:sp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914" y="389835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9" name="TextBox 18"/>
            <p:cNvSpPr txBox="1"/>
            <p:nvPr/>
          </p:nvSpPr>
          <p:spPr>
            <a:xfrm>
              <a:off x="1177724" y="2654713"/>
              <a:ext cx="146545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特征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1021" y="2963025"/>
              <a:ext cx="2712351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实现简单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31021" y="3252481"/>
              <a:ext cx="4426863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性能较差，调出的页面可能是经常访问的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346497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0" name="图片 3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06462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5" name="TextBox 44"/>
            <p:cNvSpPr txBox="1"/>
            <p:nvPr/>
          </p:nvSpPr>
          <p:spPr>
            <a:xfrm>
              <a:off x="859163" y="2654713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1021" y="3529472"/>
              <a:ext cx="649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进程分配物理页面数增加时，缺页并不一定减少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en-US" altLang="zh-CN" sz="24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Belady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现象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</a:p>
          </p:txBody>
        </p:sp>
        <p:pic>
          <p:nvPicPr>
            <p:cNvPr id="37" name="图片 3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623488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8D9E3D99-1FC7-4F64-BD3C-F1C1F36DF1B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755367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先进先出算法（</a:t>
            </a:r>
            <a:r>
              <a:rPr lang="en-US" altLang="zh-CN" dirty="0"/>
              <a:t>First-In First-Out, FIFO</a:t>
            </a:r>
            <a:r>
              <a:rPr lang="zh-CN" altLang="en-US" dirty="0"/>
              <a:t>）</a:t>
            </a:r>
          </a:p>
        </p:txBody>
      </p:sp>
      <p:sp>
        <p:nvSpPr>
          <p:cNvPr id="38" name="文本占位符 1">
            <a:extLst>
              <a:ext uri="{FF2B5EF4-FFF2-40B4-BE49-F238E27FC236}">
                <a16:creationId xmlns:a16="http://schemas.microsoft.com/office/drawing/2014/main" id="{8C0F24E5-B87B-4441-B851-7CE9249C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44" name="文本占位符 2">
            <a:extLst>
              <a:ext uri="{FF2B5EF4-FFF2-40B4-BE49-F238E27FC236}">
                <a16:creationId xmlns:a16="http://schemas.microsoft.com/office/drawing/2014/main" id="{C5BE1FB2-BF3B-4E05-AB66-EF25B7F81B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id="{11B6ACD8-C2EE-4014-B393-8464A89FD6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47" name="文本占位符 4">
            <a:extLst>
              <a:ext uri="{FF2B5EF4-FFF2-40B4-BE49-F238E27FC236}">
                <a16:creationId xmlns:a16="http://schemas.microsoft.com/office/drawing/2014/main" id="{74D7FE4A-0C75-4A22-8847-4ACFE73A6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50" name="文本占位符 5">
            <a:extLst>
              <a:ext uri="{FF2B5EF4-FFF2-40B4-BE49-F238E27FC236}">
                <a16:creationId xmlns:a16="http://schemas.microsoft.com/office/drawing/2014/main" id="{0691DB35-B2F7-4773-934F-2A5FEF3B3A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/>
          <p:cNvSpPr txBox="1"/>
          <p:nvPr/>
        </p:nvSpPr>
        <p:spPr>
          <a:xfrm>
            <a:off x="2003509" y="1557383"/>
            <a:ext cx="312777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个页帧中执行：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143916" y="1993418"/>
            <a:ext cx="4777585" cy="461665"/>
            <a:chOff x="988811" y="1447439"/>
            <a:chExt cx="3583189" cy="346249"/>
          </a:xfrm>
        </p:grpSpPr>
        <p:sp>
          <p:nvSpPr>
            <p:cNvPr id="133" name="TextBox 132"/>
            <p:cNvSpPr txBox="1"/>
            <p:nvPr/>
          </p:nvSpPr>
          <p:spPr>
            <a:xfrm>
              <a:off x="1123274" y="1447439"/>
              <a:ext cx="344872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假定初始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a-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＞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b-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＞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c-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＞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顺序</a:t>
              </a:r>
            </a:p>
          </p:txBody>
        </p:sp>
        <p:pic>
          <p:nvPicPr>
            <p:cNvPr id="134" name="图片 13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811" y="1556448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2" name="组合 1"/>
          <p:cNvGrpSpPr/>
          <p:nvPr/>
        </p:nvGrpSpPr>
        <p:grpSpPr>
          <a:xfrm>
            <a:off x="6905819" y="1236332"/>
            <a:ext cx="2370116" cy="1706275"/>
            <a:chOff x="4560239" y="879624"/>
            <a:chExt cx="1777587" cy="1279706"/>
          </a:xfrm>
        </p:grpSpPr>
        <p:sp>
          <p:nvSpPr>
            <p:cNvPr id="24" name="TextBox 23"/>
            <p:cNvSpPr txBox="1"/>
            <p:nvPr/>
          </p:nvSpPr>
          <p:spPr>
            <a:xfrm>
              <a:off x="5322023" y="879624"/>
              <a:ext cx="486000" cy="2744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6" name="矩形 165"/>
            <p:cNvSpPr/>
            <p:nvPr/>
          </p:nvSpPr>
          <p:spPr>
            <a:xfrm>
              <a:off x="5197561" y="965349"/>
              <a:ext cx="720000" cy="864000"/>
            </a:xfrm>
            <a:prstGeom prst="rect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68" name="直接连接符 167"/>
            <p:cNvCxnSpPr>
              <a:stCxn id="166" idx="1"/>
              <a:endCxn id="166" idx="3"/>
            </p:cNvCxnSpPr>
            <p:nvPr/>
          </p:nvCxnSpPr>
          <p:spPr>
            <a:xfrm rot="10800000" flipH="1">
              <a:off x="5197561" y="1397349"/>
              <a:ext cx="720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rot="10800000" flipH="1">
              <a:off x="5197561" y="1179663"/>
              <a:ext cx="720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rot="10800000" flipH="1">
              <a:off x="5197561" y="1608291"/>
              <a:ext cx="720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/>
            <p:cNvCxnSpPr/>
            <p:nvPr/>
          </p:nvCxnSpPr>
          <p:spPr>
            <a:xfrm>
              <a:off x="4560239" y="1070125"/>
              <a:ext cx="500066" cy="1588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5322023" y="1103463"/>
              <a:ext cx="486000" cy="2744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5322023" y="1308252"/>
              <a:ext cx="486000" cy="2744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26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891083" y="1813081"/>
              <a:ext cx="144674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访问页面链表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03132" y="3088421"/>
            <a:ext cx="8655772" cy="3465347"/>
            <a:chOff x="358224" y="2268690"/>
            <a:chExt cx="6491829" cy="2599010"/>
          </a:xfrm>
        </p:grpSpPr>
        <p:sp>
          <p:nvSpPr>
            <p:cNvPr id="8" name="矩形 7"/>
            <p:cNvSpPr/>
            <p:nvPr/>
          </p:nvSpPr>
          <p:spPr>
            <a:xfrm>
              <a:off x="358224" y="2347700"/>
              <a:ext cx="6429420" cy="2520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4267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29662" y="2704890"/>
              <a:ext cx="6286544" cy="1588"/>
            </a:xfrm>
            <a:prstGeom prst="line">
              <a:avLst/>
            </a:prstGeom>
            <a:ln w="158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29662" y="3062080"/>
              <a:ext cx="6286544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29662" y="4490840"/>
              <a:ext cx="6286544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>
              <a:off x="763044" y="3756622"/>
              <a:ext cx="1285884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5400000">
              <a:off x="835273" y="3400226"/>
              <a:ext cx="2000264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115226" y="2280223"/>
              <a:ext cx="734827" cy="397562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74812" y="226869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01380" y="226869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93598" y="226869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94898" y="226869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80766" y="226869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04292" y="226869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02860" y="226869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58102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93862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95162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87380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01380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93598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94898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80766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04292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02860" y="257947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03446" y="295063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03446" y="3296063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03446" y="366501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903446" y="402220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70174" y="295063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70174" y="3296063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370174" y="366501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370174" y="4022208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360428" y="227150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3855" y="2666790"/>
              <a:ext cx="1098348" cy="31547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3200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访问请求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89576" y="2309600"/>
              <a:ext cx="871060" cy="31547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3200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93855" y="4452740"/>
              <a:ext cx="1169786" cy="31547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3200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缺页状态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76090" y="3352930"/>
              <a:ext cx="384721" cy="1063587"/>
            </a:xfrm>
            <a:prstGeom prst="rect">
              <a:avLst/>
            </a:prstGeom>
            <a:noFill/>
            <a:effectLst/>
          </p:spPr>
          <p:txBody>
            <a:bodyPr vert="eaVert"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3200" b="1" baseline="-2500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物理帧号</a:t>
              </a:r>
              <a:endPara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778351" y="226869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254604" y="2268690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938948" y="1124859"/>
            <a:ext cx="1200723" cy="2625024"/>
            <a:chOff x="6835086" y="796019"/>
            <a:chExt cx="900542" cy="1968768"/>
          </a:xfrm>
        </p:grpSpPr>
        <p:sp>
          <p:nvSpPr>
            <p:cNvPr id="135" name="矩形 134"/>
            <p:cNvSpPr/>
            <p:nvPr/>
          </p:nvSpPr>
          <p:spPr>
            <a:xfrm>
              <a:off x="6865860" y="796019"/>
              <a:ext cx="739460" cy="36973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99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6865860" y="1153209"/>
              <a:ext cx="739460" cy="36973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6865860" y="1510399"/>
              <a:ext cx="739460" cy="36973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6865860" y="1867589"/>
              <a:ext cx="739460" cy="369730"/>
            </a:xfrm>
            <a:prstGeom prst="rect">
              <a:avLst/>
            </a:prstGeom>
            <a:gradFill>
              <a:gsLst>
                <a:gs pos="100000">
                  <a:srgbClr val="33FFFF"/>
                </a:gs>
                <a:gs pos="0">
                  <a:srgbClr val="99FFFF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6865860" y="862688"/>
              <a:ext cx="739460" cy="224190"/>
              <a:chOff x="7000892" y="495279"/>
              <a:chExt cx="720000" cy="218290"/>
            </a:xfrm>
          </p:grpSpPr>
          <p:cxnSp>
            <p:nvCxnSpPr>
              <p:cNvPr id="141" name="直接连接符 140"/>
              <p:cNvCxnSpPr/>
              <p:nvPr/>
            </p:nvCxnSpPr>
            <p:spPr>
              <a:xfrm rot="10800000" flipH="1">
                <a:off x="7000892" y="495279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 rot="10800000" flipH="1">
                <a:off x="7000892" y="564343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 rot="10800000" flipH="1">
                <a:off x="7000892" y="640544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 rot="10800000" flipH="1">
                <a:off x="7000892" y="711981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组合 145"/>
            <p:cNvGrpSpPr/>
            <p:nvPr/>
          </p:nvGrpSpPr>
          <p:grpSpPr>
            <a:xfrm>
              <a:off x="6865860" y="1224647"/>
              <a:ext cx="739460" cy="224190"/>
              <a:chOff x="7000892" y="495279"/>
              <a:chExt cx="720000" cy="218290"/>
            </a:xfrm>
          </p:grpSpPr>
          <p:cxnSp>
            <p:nvCxnSpPr>
              <p:cNvPr id="147" name="直接连接符 146"/>
              <p:cNvCxnSpPr/>
              <p:nvPr/>
            </p:nvCxnSpPr>
            <p:spPr>
              <a:xfrm rot="10800000" flipH="1">
                <a:off x="7000892" y="495279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 rot="10800000" flipH="1">
                <a:off x="7000892" y="564343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 rot="10800000" flipH="1">
                <a:off x="7000892" y="640544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rot="10800000" flipH="1">
                <a:off x="7000892" y="711981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组合 150"/>
            <p:cNvGrpSpPr/>
            <p:nvPr/>
          </p:nvGrpSpPr>
          <p:grpSpPr>
            <a:xfrm>
              <a:off x="6865860" y="1581837"/>
              <a:ext cx="739460" cy="224190"/>
              <a:chOff x="7000892" y="495279"/>
              <a:chExt cx="720000" cy="218290"/>
            </a:xfrm>
          </p:grpSpPr>
          <p:cxnSp>
            <p:nvCxnSpPr>
              <p:cNvPr id="152" name="直接连接符 151"/>
              <p:cNvCxnSpPr/>
              <p:nvPr/>
            </p:nvCxnSpPr>
            <p:spPr>
              <a:xfrm rot="10800000" flipH="1">
                <a:off x="7000892" y="495279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 rot="10800000" flipH="1">
                <a:off x="7000892" y="564343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rot="10800000" flipH="1">
                <a:off x="7000892" y="640544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rot="10800000" flipH="1">
                <a:off x="7000892" y="711981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组合 155"/>
            <p:cNvGrpSpPr/>
            <p:nvPr/>
          </p:nvGrpSpPr>
          <p:grpSpPr>
            <a:xfrm>
              <a:off x="6865860" y="1939027"/>
              <a:ext cx="739460" cy="224190"/>
              <a:chOff x="7000892" y="495279"/>
              <a:chExt cx="720000" cy="218290"/>
            </a:xfrm>
          </p:grpSpPr>
          <p:cxnSp>
            <p:nvCxnSpPr>
              <p:cNvPr id="157" name="直接连接符 156"/>
              <p:cNvCxnSpPr/>
              <p:nvPr/>
            </p:nvCxnSpPr>
            <p:spPr>
              <a:xfrm rot="10800000" flipH="1">
                <a:off x="7000892" y="495279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 rot="10800000" flipH="1">
                <a:off x="7000892" y="564343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 rot="10800000" flipH="1">
                <a:off x="7000892" y="640544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 rot="10800000" flipH="1">
                <a:off x="7000892" y="711981"/>
                <a:ext cx="720000" cy="1588"/>
              </a:xfrm>
              <a:prstGeom prst="line">
                <a:avLst/>
              </a:prstGeom>
              <a:ln w="19050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TextBox 178"/>
            <p:cNvSpPr txBox="1"/>
            <p:nvPr/>
          </p:nvSpPr>
          <p:spPr>
            <a:xfrm>
              <a:off x="6835086" y="2264554"/>
              <a:ext cx="900542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7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进程占用物理内存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229313" y="3997685"/>
            <a:ext cx="648000" cy="1958843"/>
            <a:chOff x="1802860" y="2950638"/>
            <a:chExt cx="486000" cy="1469132"/>
          </a:xfrm>
        </p:grpSpPr>
        <p:sp>
          <p:nvSpPr>
            <p:cNvPr id="161" name="TextBox 59"/>
            <p:cNvSpPr txBox="1"/>
            <p:nvPr/>
          </p:nvSpPr>
          <p:spPr>
            <a:xfrm>
              <a:off x="1802860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2" name="TextBox 69"/>
            <p:cNvSpPr txBox="1"/>
            <p:nvPr/>
          </p:nvSpPr>
          <p:spPr>
            <a:xfrm>
              <a:off x="1802860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3" name="TextBox 79"/>
            <p:cNvSpPr txBox="1"/>
            <p:nvPr/>
          </p:nvSpPr>
          <p:spPr>
            <a:xfrm>
              <a:off x="1802860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4" name="TextBox 91"/>
            <p:cNvSpPr txBox="1"/>
            <p:nvPr/>
          </p:nvSpPr>
          <p:spPr>
            <a:xfrm>
              <a:off x="1802860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97889" y="3997685"/>
            <a:ext cx="648000" cy="1958843"/>
            <a:chOff x="2304292" y="2950638"/>
            <a:chExt cx="486000" cy="1469132"/>
          </a:xfrm>
        </p:grpSpPr>
        <p:sp>
          <p:nvSpPr>
            <p:cNvPr id="165" name="TextBox 58"/>
            <p:cNvSpPr txBox="1"/>
            <p:nvPr/>
          </p:nvSpPr>
          <p:spPr>
            <a:xfrm>
              <a:off x="2304292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7" name="TextBox 68"/>
            <p:cNvSpPr txBox="1"/>
            <p:nvPr/>
          </p:nvSpPr>
          <p:spPr>
            <a:xfrm>
              <a:off x="2304292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1" name="TextBox 78"/>
            <p:cNvSpPr txBox="1"/>
            <p:nvPr/>
          </p:nvSpPr>
          <p:spPr>
            <a:xfrm>
              <a:off x="2304292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8" name="TextBox 90"/>
            <p:cNvSpPr txBox="1"/>
            <p:nvPr/>
          </p:nvSpPr>
          <p:spPr>
            <a:xfrm>
              <a:off x="2304292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533188" y="3997685"/>
            <a:ext cx="648000" cy="1958843"/>
            <a:chOff x="2780766" y="2950638"/>
            <a:chExt cx="486000" cy="1469132"/>
          </a:xfrm>
        </p:grpSpPr>
        <p:sp>
          <p:nvSpPr>
            <p:cNvPr id="180" name="TextBox 57"/>
            <p:cNvSpPr txBox="1"/>
            <p:nvPr/>
          </p:nvSpPr>
          <p:spPr>
            <a:xfrm>
              <a:off x="2780766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1" name="TextBox 67"/>
            <p:cNvSpPr txBox="1"/>
            <p:nvPr/>
          </p:nvSpPr>
          <p:spPr>
            <a:xfrm>
              <a:off x="2780766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2" name="TextBox 77"/>
            <p:cNvSpPr txBox="1"/>
            <p:nvPr/>
          </p:nvSpPr>
          <p:spPr>
            <a:xfrm>
              <a:off x="2780766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3" name="TextBox 89"/>
            <p:cNvSpPr txBox="1"/>
            <p:nvPr/>
          </p:nvSpPr>
          <p:spPr>
            <a:xfrm>
              <a:off x="2780766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218697" y="3997685"/>
            <a:ext cx="648000" cy="1958843"/>
            <a:chOff x="3294898" y="2950638"/>
            <a:chExt cx="486000" cy="1469132"/>
          </a:xfrm>
        </p:grpSpPr>
        <p:sp>
          <p:nvSpPr>
            <p:cNvPr id="184" name="TextBox 56"/>
            <p:cNvSpPr txBox="1"/>
            <p:nvPr/>
          </p:nvSpPr>
          <p:spPr>
            <a:xfrm>
              <a:off x="3294898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5" name="TextBox 66"/>
            <p:cNvSpPr txBox="1"/>
            <p:nvPr/>
          </p:nvSpPr>
          <p:spPr>
            <a:xfrm>
              <a:off x="3294898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6" name="TextBox 76"/>
            <p:cNvSpPr txBox="1"/>
            <p:nvPr/>
          </p:nvSpPr>
          <p:spPr>
            <a:xfrm>
              <a:off x="3294898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7" name="TextBox 88"/>
            <p:cNvSpPr txBox="1"/>
            <p:nvPr/>
          </p:nvSpPr>
          <p:spPr>
            <a:xfrm>
              <a:off x="3294898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063089" y="3780071"/>
            <a:ext cx="312000" cy="2646667"/>
            <a:chOff x="3928192" y="2787428"/>
            <a:chExt cx="234000" cy="1985000"/>
          </a:xfrm>
        </p:grpSpPr>
        <p:sp>
          <p:nvSpPr>
            <p:cNvPr id="188" name="AutoShape 100"/>
            <p:cNvSpPr>
              <a:spLocks noChangeArrowheads="1"/>
            </p:cNvSpPr>
            <p:nvPr/>
          </p:nvSpPr>
          <p:spPr bwMode="auto">
            <a:xfrm>
              <a:off x="3966292" y="459242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189" name="Oval 101"/>
            <p:cNvSpPr>
              <a:spLocks/>
            </p:cNvSpPr>
            <p:nvPr/>
          </p:nvSpPr>
          <p:spPr bwMode="auto">
            <a:xfrm>
              <a:off x="3928192" y="2787428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382465" y="3780071"/>
            <a:ext cx="315899" cy="2646667"/>
            <a:chOff x="4917724" y="2787428"/>
            <a:chExt cx="236924" cy="1985000"/>
          </a:xfrm>
        </p:grpSpPr>
        <p:sp>
          <p:nvSpPr>
            <p:cNvPr id="190" name="Oval 101"/>
            <p:cNvSpPr>
              <a:spLocks/>
            </p:cNvSpPr>
            <p:nvPr/>
          </p:nvSpPr>
          <p:spPr bwMode="auto">
            <a:xfrm>
              <a:off x="4917724" y="2787428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  <p:sp>
          <p:nvSpPr>
            <p:cNvPr id="191" name="AutoShape 100"/>
            <p:cNvSpPr>
              <a:spLocks noChangeArrowheads="1"/>
            </p:cNvSpPr>
            <p:nvPr/>
          </p:nvSpPr>
          <p:spPr bwMode="auto">
            <a:xfrm>
              <a:off x="4974648" y="459242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040053" y="3761737"/>
            <a:ext cx="315899" cy="2646667"/>
            <a:chOff x="5410915" y="2773678"/>
            <a:chExt cx="236924" cy="1985000"/>
          </a:xfrm>
        </p:grpSpPr>
        <p:sp>
          <p:nvSpPr>
            <p:cNvPr id="192" name="Oval 101"/>
            <p:cNvSpPr>
              <a:spLocks/>
            </p:cNvSpPr>
            <p:nvPr/>
          </p:nvSpPr>
          <p:spPr bwMode="auto">
            <a:xfrm>
              <a:off x="5410915" y="2773678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  <p:sp>
          <p:nvSpPr>
            <p:cNvPr id="193" name="AutoShape 100"/>
            <p:cNvSpPr>
              <a:spLocks noChangeArrowheads="1"/>
            </p:cNvSpPr>
            <p:nvPr/>
          </p:nvSpPr>
          <p:spPr bwMode="auto">
            <a:xfrm>
              <a:off x="5467839" y="457867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solidFill>
                <a:srgbClr val="7030A0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725141" y="3780071"/>
            <a:ext cx="312000" cy="2646667"/>
            <a:chOff x="5924731" y="2787428"/>
            <a:chExt cx="234000" cy="1985000"/>
          </a:xfrm>
        </p:grpSpPr>
        <p:sp>
          <p:nvSpPr>
            <p:cNvPr id="194" name="Oval 101"/>
            <p:cNvSpPr>
              <a:spLocks/>
            </p:cNvSpPr>
            <p:nvPr/>
          </p:nvSpPr>
          <p:spPr bwMode="auto">
            <a:xfrm>
              <a:off x="5924731" y="2787428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  <p:sp>
          <p:nvSpPr>
            <p:cNvPr id="195" name="AutoShape 100"/>
            <p:cNvSpPr>
              <a:spLocks noChangeArrowheads="1"/>
            </p:cNvSpPr>
            <p:nvPr/>
          </p:nvSpPr>
          <p:spPr bwMode="auto">
            <a:xfrm>
              <a:off x="5968273" y="459242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343007" y="3761737"/>
            <a:ext cx="312000" cy="2646667"/>
            <a:chOff x="6388130" y="2773678"/>
            <a:chExt cx="234000" cy="1985000"/>
          </a:xfrm>
        </p:grpSpPr>
        <p:sp>
          <p:nvSpPr>
            <p:cNvPr id="196" name="Oval 101"/>
            <p:cNvSpPr>
              <a:spLocks/>
            </p:cNvSpPr>
            <p:nvPr/>
          </p:nvSpPr>
          <p:spPr bwMode="auto">
            <a:xfrm>
              <a:off x="6388130" y="2773678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  <p:sp>
          <p:nvSpPr>
            <p:cNvPr id="197" name="AutoShape 100"/>
            <p:cNvSpPr>
              <a:spLocks noChangeArrowheads="1"/>
            </p:cNvSpPr>
            <p:nvPr/>
          </p:nvSpPr>
          <p:spPr bwMode="auto">
            <a:xfrm>
              <a:off x="6431672" y="457867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744871" y="3997685"/>
            <a:ext cx="786760" cy="1958843"/>
            <a:chOff x="3689528" y="2950638"/>
            <a:chExt cx="590070" cy="1469132"/>
          </a:xfrm>
        </p:grpSpPr>
        <p:sp>
          <p:nvSpPr>
            <p:cNvPr id="198" name="TextBox 55"/>
            <p:cNvSpPr txBox="1"/>
            <p:nvPr/>
          </p:nvSpPr>
          <p:spPr>
            <a:xfrm>
              <a:off x="3793598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9" name="TextBox 65"/>
            <p:cNvSpPr txBox="1"/>
            <p:nvPr/>
          </p:nvSpPr>
          <p:spPr>
            <a:xfrm>
              <a:off x="3793598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0" name="TextBox 75"/>
            <p:cNvSpPr txBox="1"/>
            <p:nvPr/>
          </p:nvSpPr>
          <p:spPr>
            <a:xfrm>
              <a:off x="3793598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TextBox 87"/>
            <p:cNvSpPr txBox="1"/>
            <p:nvPr/>
          </p:nvSpPr>
          <p:spPr>
            <a:xfrm>
              <a:off x="3793598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2" name="AutoShape 98"/>
            <p:cNvSpPr>
              <a:spLocks/>
            </p:cNvSpPr>
            <p:nvPr/>
          </p:nvSpPr>
          <p:spPr bwMode="auto">
            <a:xfrm>
              <a:off x="3689528" y="3247322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560673" y="3997685"/>
            <a:ext cx="648000" cy="1958843"/>
            <a:chOff x="4301380" y="2950638"/>
            <a:chExt cx="486000" cy="1469132"/>
          </a:xfrm>
        </p:grpSpPr>
        <p:sp>
          <p:nvSpPr>
            <p:cNvPr id="203" name="TextBox 54"/>
            <p:cNvSpPr txBox="1"/>
            <p:nvPr/>
          </p:nvSpPr>
          <p:spPr>
            <a:xfrm>
              <a:off x="4301380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" name="TextBox 64"/>
            <p:cNvSpPr txBox="1"/>
            <p:nvPr/>
          </p:nvSpPr>
          <p:spPr>
            <a:xfrm>
              <a:off x="4301380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5" name="TextBox 74"/>
            <p:cNvSpPr txBox="1"/>
            <p:nvPr/>
          </p:nvSpPr>
          <p:spPr>
            <a:xfrm>
              <a:off x="4301380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6" name="TextBox 86"/>
            <p:cNvSpPr txBox="1"/>
            <p:nvPr/>
          </p:nvSpPr>
          <p:spPr>
            <a:xfrm>
              <a:off x="4301380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078380" y="3997685"/>
            <a:ext cx="778293" cy="1958843"/>
            <a:chOff x="4689660" y="2950638"/>
            <a:chExt cx="583720" cy="1469132"/>
          </a:xfrm>
        </p:grpSpPr>
        <p:sp>
          <p:nvSpPr>
            <p:cNvPr id="207" name="TextBox 53"/>
            <p:cNvSpPr txBox="1"/>
            <p:nvPr/>
          </p:nvSpPr>
          <p:spPr>
            <a:xfrm>
              <a:off x="4787380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8" name="TextBox 63"/>
            <p:cNvSpPr txBox="1"/>
            <p:nvPr/>
          </p:nvSpPr>
          <p:spPr>
            <a:xfrm>
              <a:off x="4787380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9" name="TextBox 73"/>
            <p:cNvSpPr txBox="1"/>
            <p:nvPr/>
          </p:nvSpPr>
          <p:spPr>
            <a:xfrm>
              <a:off x="4787380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0" name="TextBox 85"/>
            <p:cNvSpPr txBox="1"/>
            <p:nvPr/>
          </p:nvSpPr>
          <p:spPr>
            <a:xfrm>
              <a:off x="4787380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1" name="AutoShape 98"/>
            <p:cNvSpPr>
              <a:spLocks/>
            </p:cNvSpPr>
            <p:nvPr/>
          </p:nvSpPr>
          <p:spPr bwMode="auto">
            <a:xfrm>
              <a:off x="4689660" y="3591562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9056337" y="3997685"/>
            <a:ext cx="767067" cy="1958843"/>
            <a:chOff x="6173128" y="2950638"/>
            <a:chExt cx="575300" cy="1469132"/>
          </a:xfrm>
        </p:grpSpPr>
        <p:sp>
          <p:nvSpPr>
            <p:cNvPr id="212" name="TextBox 123"/>
            <p:cNvSpPr txBox="1"/>
            <p:nvPr/>
          </p:nvSpPr>
          <p:spPr>
            <a:xfrm>
              <a:off x="6262428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TextBox 124"/>
            <p:cNvSpPr txBox="1"/>
            <p:nvPr/>
          </p:nvSpPr>
          <p:spPr>
            <a:xfrm>
              <a:off x="6262428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TextBox 125"/>
            <p:cNvSpPr txBox="1"/>
            <p:nvPr/>
          </p:nvSpPr>
          <p:spPr>
            <a:xfrm>
              <a:off x="6262428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TextBox 126"/>
            <p:cNvSpPr txBox="1"/>
            <p:nvPr/>
          </p:nvSpPr>
          <p:spPr>
            <a:xfrm>
              <a:off x="6262428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6" name="AutoShape 98"/>
            <p:cNvSpPr>
              <a:spLocks/>
            </p:cNvSpPr>
            <p:nvPr/>
          </p:nvSpPr>
          <p:spPr bwMode="auto">
            <a:xfrm>
              <a:off x="6173128" y="3241643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745524" y="3997685"/>
            <a:ext cx="788192" cy="1958843"/>
            <a:chOff x="5190018" y="2950638"/>
            <a:chExt cx="591144" cy="1469132"/>
          </a:xfrm>
        </p:grpSpPr>
        <p:sp>
          <p:nvSpPr>
            <p:cNvPr id="217" name="TextBox 52"/>
            <p:cNvSpPr txBox="1"/>
            <p:nvPr/>
          </p:nvSpPr>
          <p:spPr>
            <a:xfrm>
              <a:off x="5295162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8" name="TextBox 62"/>
            <p:cNvSpPr txBox="1"/>
            <p:nvPr/>
          </p:nvSpPr>
          <p:spPr>
            <a:xfrm>
              <a:off x="5295162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9" name="TextBox 72"/>
            <p:cNvSpPr txBox="1"/>
            <p:nvPr/>
          </p:nvSpPr>
          <p:spPr>
            <a:xfrm>
              <a:off x="5295162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0" name="TextBox 84"/>
            <p:cNvSpPr txBox="1"/>
            <p:nvPr/>
          </p:nvSpPr>
          <p:spPr>
            <a:xfrm>
              <a:off x="5295162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1" name="AutoShape 98"/>
            <p:cNvSpPr>
              <a:spLocks/>
            </p:cNvSpPr>
            <p:nvPr/>
          </p:nvSpPr>
          <p:spPr bwMode="auto">
            <a:xfrm>
              <a:off x="5190018" y="3948752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439390" y="3997685"/>
            <a:ext cx="759260" cy="1958843"/>
            <a:chOff x="5710417" y="2950638"/>
            <a:chExt cx="569445" cy="1469132"/>
          </a:xfrm>
        </p:grpSpPr>
        <p:sp>
          <p:nvSpPr>
            <p:cNvPr id="222" name="TextBox 51"/>
            <p:cNvSpPr txBox="1"/>
            <p:nvPr/>
          </p:nvSpPr>
          <p:spPr>
            <a:xfrm>
              <a:off x="5793862" y="295063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3" name="TextBox 61"/>
            <p:cNvSpPr txBox="1"/>
            <p:nvPr/>
          </p:nvSpPr>
          <p:spPr>
            <a:xfrm>
              <a:off x="5793862" y="329606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4" name="TextBox 71"/>
            <p:cNvSpPr txBox="1"/>
            <p:nvPr/>
          </p:nvSpPr>
          <p:spPr>
            <a:xfrm>
              <a:off x="5793862" y="366501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" name="TextBox 83"/>
            <p:cNvSpPr txBox="1"/>
            <p:nvPr/>
          </p:nvSpPr>
          <p:spPr>
            <a:xfrm>
              <a:off x="5793862" y="4022208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6" name="AutoShape 98"/>
            <p:cNvSpPr>
              <a:spLocks/>
            </p:cNvSpPr>
            <p:nvPr/>
          </p:nvSpPr>
          <p:spPr bwMode="auto">
            <a:xfrm>
              <a:off x="5710417" y="4319692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227" name="TextBox 79"/>
          <p:cNvSpPr txBox="1"/>
          <p:nvPr/>
        </p:nvSpPr>
        <p:spPr>
          <a:xfrm>
            <a:off x="3229313" y="494847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8" name="TextBox 79"/>
          <p:cNvSpPr txBox="1"/>
          <p:nvPr/>
        </p:nvSpPr>
        <p:spPr>
          <a:xfrm>
            <a:off x="3897889" y="3995292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" name="TextBox 79"/>
          <p:cNvSpPr txBox="1"/>
          <p:nvPr/>
        </p:nvSpPr>
        <p:spPr>
          <a:xfrm>
            <a:off x="4533188" y="543077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0" name="TextBox 79"/>
          <p:cNvSpPr txBox="1"/>
          <p:nvPr/>
        </p:nvSpPr>
        <p:spPr>
          <a:xfrm>
            <a:off x="5212439" y="4460239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1" name="TextBox 79"/>
          <p:cNvSpPr txBox="1"/>
          <p:nvPr/>
        </p:nvSpPr>
        <p:spPr>
          <a:xfrm>
            <a:off x="6567377" y="447094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4AF6BDE-6DE5-4B7A-BA2C-F67439852D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先进先出示例</a:t>
            </a:r>
          </a:p>
        </p:txBody>
      </p:sp>
      <p:sp>
        <p:nvSpPr>
          <p:cNvPr id="232" name="文本占位符 1">
            <a:extLst>
              <a:ext uri="{FF2B5EF4-FFF2-40B4-BE49-F238E27FC236}">
                <a16:creationId xmlns:a16="http://schemas.microsoft.com/office/drawing/2014/main" id="{CE4C0616-B2FE-41AF-93F6-6A2ECC7D0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33" name="文本占位符 2">
            <a:extLst>
              <a:ext uri="{FF2B5EF4-FFF2-40B4-BE49-F238E27FC236}">
                <a16:creationId xmlns:a16="http://schemas.microsoft.com/office/drawing/2014/main" id="{B90D85D2-EE85-4DFC-B9C9-0CB998D099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34" name="文本占位符 3">
            <a:extLst>
              <a:ext uri="{FF2B5EF4-FFF2-40B4-BE49-F238E27FC236}">
                <a16:creationId xmlns:a16="http://schemas.microsoft.com/office/drawing/2014/main" id="{CCDE2291-F5A9-4300-8293-81579DEEE8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35" name="文本占位符 4">
            <a:extLst>
              <a:ext uri="{FF2B5EF4-FFF2-40B4-BE49-F238E27FC236}">
                <a16:creationId xmlns:a16="http://schemas.microsoft.com/office/drawing/2014/main" id="{153574A4-CC50-4A14-BBEF-1E315B0CF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236" name="文本占位符 5">
            <a:extLst>
              <a:ext uri="{FF2B5EF4-FFF2-40B4-BE49-F238E27FC236}">
                <a16:creationId xmlns:a16="http://schemas.microsoft.com/office/drawing/2014/main" id="{F1415AAA-36E6-41F2-AB78-01157BB00C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227" grpId="0"/>
      <p:bldP spid="227" grpId="1"/>
      <p:bldP spid="227" grpId="2"/>
      <p:bldP spid="228" grpId="0"/>
      <p:bldP spid="228" grpId="1"/>
      <p:bldP spid="228" grpId="2"/>
      <p:bldP spid="229" grpId="0"/>
      <p:bldP spid="229" grpId="1"/>
      <p:bldP spid="229" grpId="2"/>
      <p:bldP spid="230" grpId="0"/>
      <p:bldP spid="230" grpId="1"/>
      <p:bldP spid="230" grpId="2"/>
      <p:bldP spid="231" grpId="0"/>
      <p:bldP spid="231" grpId="1"/>
      <p:bldP spid="23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55151" y="5004488"/>
            <a:ext cx="5426703" cy="872748"/>
            <a:chOff x="859163" y="3334266"/>
            <a:chExt cx="4070027" cy="654561"/>
          </a:xfrm>
        </p:grpSpPr>
        <p:sp>
          <p:nvSpPr>
            <p:cNvPr id="19" name="TextBox 18"/>
            <p:cNvSpPr txBox="1"/>
            <p:nvPr/>
          </p:nvSpPr>
          <p:spPr>
            <a:xfrm>
              <a:off x="1177724" y="3334266"/>
              <a:ext cx="146545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特征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1021" y="3642578"/>
              <a:ext cx="349816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最优置换算法的一种近似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0" name="图片 3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74417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5" name="TextBox 44"/>
            <p:cNvSpPr txBox="1"/>
            <p:nvPr/>
          </p:nvSpPr>
          <p:spPr>
            <a:xfrm>
              <a:off x="859163" y="3334266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35632" y="1860917"/>
            <a:ext cx="8779995" cy="1739053"/>
            <a:chOff x="844524" y="1138512"/>
            <a:chExt cx="6584996" cy="1304290"/>
          </a:xfrm>
        </p:grpSpPr>
        <p:sp>
          <p:nvSpPr>
            <p:cNvPr id="10" name="TextBox 9"/>
            <p:cNvSpPr txBox="1"/>
            <p:nvPr/>
          </p:nvSpPr>
          <p:spPr>
            <a:xfrm>
              <a:off x="1175432" y="1138512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思路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31021" y="1488293"/>
              <a:ext cx="435771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选择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最长时间没有被引用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的页面进行置换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2" name="图片 4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885021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586013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9" name="TextBox 48"/>
            <p:cNvSpPr txBox="1"/>
            <p:nvPr/>
          </p:nvSpPr>
          <p:spPr>
            <a:xfrm>
              <a:off x="844524" y="1138512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31020" y="1819554"/>
              <a:ext cx="5998500" cy="62324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如某些页面长时间未被访问，则它们在将来还可能会长时间不会访问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35632" y="3625020"/>
            <a:ext cx="8779995" cy="1317412"/>
            <a:chOff x="844524" y="2404440"/>
            <a:chExt cx="6584996" cy="988059"/>
          </a:xfrm>
        </p:grpSpPr>
        <p:sp>
          <p:nvSpPr>
            <p:cNvPr id="18" name="TextBox 17"/>
            <p:cNvSpPr txBox="1"/>
            <p:nvPr/>
          </p:nvSpPr>
          <p:spPr>
            <a:xfrm>
              <a:off x="1175432" y="2404440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实现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44524" y="2404440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1021" y="2734354"/>
              <a:ext cx="599849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缺页时，计算内存中每个逻辑页面的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上一次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访问时间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82837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0" name="TextBox 29"/>
            <p:cNvSpPr txBox="1"/>
            <p:nvPr/>
          </p:nvSpPr>
          <p:spPr>
            <a:xfrm>
              <a:off x="1431021" y="3046250"/>
              <a:ext cx="4426863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选择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上一次使用到当前时间最长的页面</a:t>
              </a:r>
              <a:endPara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3" name="图片 3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140266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3BE819D1-411D-426C-9D1F-A9A7A4CBE4F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9180718" cy="11069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最近最久未使用算法 </a:t>
            </a:r>
            <a:r>
              <a:rPr lang="en-US" altLang="zh-CN" dirty="0"/>
              <a:t>(Least Recently Used, LRU)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1" name="文本占位符 1">
            <a:extLst>
              <a:ext uri="{FF2B5EF4-FFF2-40B4-BE49-F238E27FC236}">
                <a16:creationId xmlns:a16="http://schemas.microsoft.com/office/drawing/2014/main" id="{1A263F09-CD16-43A9-9999-B07B66051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id="{8F7FC234-CCA3-4126-A9C3-C21958E096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4" name="文本占位符 3">
            <a:extLst>
              <a:ext uri="{FF2B5EF4-FFF2-40B4-BE49-F238E27FC236}">
                <a16:creationId xmlns:a16="http://schemas.microsoft.com/office/drawing/2014/main" id="{A805A736-A39F-4480-A927-558282A1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id="{4452CD72-CF7A-40F8-8C3B-A33B86313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6" name="文本占位符 5">
            <a:extLst>
              <a:ext uri="{FF2B5EF4-FFF2-40B4-BE49-F238E27FC236}">
                <a16:creationId xmlns:a16="http://schemas.microsoft.com/office/drawing/2014/main" id="{504ACD02-3FE3-4937-89C8-24A0624F0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226007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/>
          <p:cNvSpPr txBox="1"/>
          <p:nvPr/>
        </p:nvSpPr>
        <p:spPr>
          <a:xfrm>
            <a:off x="1432008" y="1491630"/>
            <a:ext cx="615625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置换的页面是最长时间没有被引用的</a:t>
            </a:r>
          </a:p>
        </p:txBody>
      </p:sp>
      <p:sp>
        <p:nvSpPr>
          <p:cNvPr id="161" name="矩形 160"/>
          <p:cNvSpPr/>
          <p:nvPr/>
        </p:nvSpPr>
        <p:spPr>
          <a:xfrm>
            <a:off x="1569061" y="2246528"/>
            <a:ext cx="8572560" cy="4320000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67" name="直接连接符 166"/>
          <p:cNvCxnSpPr/>
          <p:nvPr/>
        </p:nvCxnSpPr>
        <p:spPr>
          <a:xfrm>
            <a:off x="1622509" y="2721538"/>
            <a:ext cx="8382059" cy="2117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>
            <a:off x="1622509" y="3197791"/>
            <a:ext cx="8382059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1622509" y="5102804"/>
            <a:ext cx="8382059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1622509" y="5579058"/>
            <a:ext cx="8382059" cy="2117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 rot="5400000">
            <a:off x="2055253" y="4137396"/>
            <a:ext cx="1714512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 rot="5400000">
            <a:off x="2164237" y="3661143"/>
            <a:ext cx="2667019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9286719" y="2117215"/>
            <a:ext cx="993960" cy="530082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8774776" y="210183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8109843" y="210183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432800" y="210183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784800" y="210183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107757" y="210183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442824" y="210183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4757315" y="210183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122016" y="210183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3453440" y="210183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9451819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8774776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8109843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7432800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784800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107757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5442824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757315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4122016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453440" y="25162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109843" y="3011101"/>
            <a:ext cx="648000" cy="1958843"/>
            <a:chOff x="5891882" y="1896376"/>
            <a:chExt cx="486000" cy="1469132"/>
          </a:xfrm>
        </p:grpSpPr>
        <p:sp>
          <p:nvSpPr>
            <p:cNvPr id="205" name="TextBox 204"/>
            <p:cNvSpPr txBox="1"/>
            <p:nvPr/>
          </p:nvSpPr>
          <p:spPr>
            <a:xfrm>
              <a:off x="5891882" y="189637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891882" y="2241801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891882" y="261075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891882" y="296794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432800" y="3011101"/>
            <a:ext cx="648000" cy="1958843"/>
            <a:chOff x="5384100" y="1896376"/>
            <a:chExt cx="486000" cy="1469132"/>
          </a:xfrm>
        </p:grpSpPr>
        <p:sp>
          <p:nvSpPr>
            <p:cNvPr id="206" name="TextBox 205"/>
            <p:cNvSpPr txBox="1"/>
            <p:nvPr/>
          </p:nvSpPr>
          <p:spPr>
            <a:xfrm>
              <a:off x="5384100" y="189637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384100" y="2241801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384100" y="261075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5384100" y="296794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84800" y="3011101"/>
            <a:ext cx="648000" cy="1958843"/>
            <a:chOff x="4898100" y="1896376"/>
            <a:chExt cx="486000" cy="1469132"/>
          </a:xfrm>
        </p:grpSpPr>
        <p:sp>
          <p:nvSpPr>
            <p:cNvPr id="207" name="TextBox 206"/>
            <p:cNvSpPr txBox="1"/>
            <p:nvPr/>
          </p:nvSpPr>
          <p:spPr>
            <a:xfrm>
              <a:off x="4898100" y="189637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4898100" y="2241801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898100" y="261075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4898100" y="296794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42824" y="3011101"/>
            <a:ext cx="648000" cy="1958843"/>
            <a:chOff x="3891618" y="1896376"/>
            <a:chExt cx="486000" cy="1469132"/>
          </a:xfrm>
        </p:grpSpPr>
        <p:sp>
          <p:nvSpPr>
            <p:cNvPr id="209" name="TextBox 208"/>
            <p:cNvSpPr txBox="1"/>
            <p:nvPr/>
          </p:nvSpPr>
          <p:spPr>
            <a:xfrm>
              <a:off x="3891618" y="189637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3891618" y="2241801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891618" y="261075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891618" y="296794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57315" y="3011101"/>
            <a:ext cx="648000" cy="1958843"/>
            <a:chOff x="3377486" y="1896376"/>
            <a:chExt cx="486000" cy="1469132"/>
          </a:xfrm>
        </p:grpSpPr>
        <p:sp>
          <p:nvSpPr>
            <p:cNvPr id="210" name="TextBox 209"/>
            <p:cNvSpPr txBox="1"/>
            <p:nvPr/>
          </p:nvSpPr>
          <p:spPr>
            <a:xfrm>
              <a:off x="3377486" y="189637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3377486" y="2241801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377486" y="261075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3377486" y="296794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22016" y="3011101"/>
            <a:ext cx="648000" cy="1958843"/>
            <a:chOff x="2901012" y="1896376"/>
            <a:chExt cx="486000" cy="1469132"/>
          </a:xfrm>
        </p:grpSpPr>
        <p:sp>
          <p:nvSpPr>
            <p:cNvPr id="211" name="TextBox 210"/>
            <p:cNvSpPr txBox="1"/>
            <p:nvPr/>
          </p:nvSpPr>
          <p:spPr>
            <a:xfrm>
              <a:off x="2901012" y="189637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2901012" y="2241801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901012" y="261075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901012" y="296794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53441" y="3011102"/>
            <a:ext cx="662895" cy="1948720"/>
            <a:chOff x="2399580" y="1896376"/>
            <a:chExt cx="497171" cy="1461540"/>
          </a:xfrm>
        </p:grpSpPr>
        <p:sp>
          <p:nvSpPr>
            <p:cNvPr id="212" name="TextBox 211"/>
            <p:cNvSpPr txBox="1"/>
            <p:nvPr/>
          </p:nvSpPr>
          <p:spPr>
            <a:xfrm>
              <a:off x="2399580" y="1896376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2399580" y="2241801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399580" y="2610756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2410751" y="2960355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0" name="TextBox 239"/>
          <p:cNvSpPr txBox="1"/>
          <p:nvPr/>
        </p:nvSpPr>
        <p:spPr>
          <a:xfrm>
            <a:off x="2267384" y="302159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2254221" y="347166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2254221" y="3963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2252095" y="439074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2888075" y="301994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2876525" y="347166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2876525" y="3963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2874399" y="439052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2863531" y="210558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1574766" y="2658038"/>
            <a:ext cx="1441460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569062" y="2181784"/>
            <a:ext cx="1161413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1574766" y="5039304"/>
            <a:ext cx="1917713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1574766" y="5610808"/>
            <a:ext cx="1727213" cy="74892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每页的上次访问时间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6107757" y="5502864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a=2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6088705" y="5746283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b=4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6050604" y="5985468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c=1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6072724" y="6222532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 anchor="t" anchorCtr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d=3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87216" y="2787855"/>
            <a:ext cx="312000" cy="2659367"/>
            <a:chOff x="4524912" y="1728941"/>
            <a:chExt cx="234000" cy="1994525"/>
          </a:xfrm>
        </p:grpSpPr>
        <p:sp>
          <p:nvSpPr>
            <p:cNvPr id="257" name="AutoShape 100"/>
            <p:cNvSpPr>
              <a:spLocks noChangeArrowheads="1"/>
            </p:cNvSpPr>
            <p:nvPr/>
          </p:nvSpPr>
          <p:spPr bwMode="auto">
            <a:xfrm>
              <a:off x="4563012" y="3543466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258" name="Oval 101"/>
            <p:cNvSpPr>
              <a:spLocks/>
            </p:cNvSpPr>
            <p:nvPr/>
          </p:nvSpPr>
          <p:spPr bwMode="auto">
            <a:xfrm>
              <a:off x="4524912" y="1728941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76034" y="3011101"/>
            <a:ext cx="779724" cy="1958843"/>
            <a:chOff x="4291525" y="1896376"/>
            <a:chExt cx="584793" cy="1469132"/>
          </a:xfrm>
        </p:grpSpPr>
        <p:sp>
          <p:nvSpPr>
            <p:cNvPr id="208" name="TextBox 207"/>
            <p:cNvSpPr txBox="1"/>
            <p:nvPr/>
          </p:nvSpPr>
          <p:spPr>
            <a:xfrm>
              <a:off x="4390318" y="189637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390318" y="2241801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4390318" y="261075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390318" y="296794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9" name="AutoShape 98"/>
            <p:cNvSpPr>
              <a:spLocks/>
            </p:cNvSpPr>
            <p:nvPr/>
          </p:nvSpPr>
          <p:spPr bwMode="auto">
            <a:xfrm>
              <a:off x="4291525" y="2895725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1671714" y="3572891"/>
            <a:ext cx="512961" cy="1434663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  <a:endParaRPr lang="zh-CN" altLang="en-US" sz="3200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311938" y="3011101"/>
            <a:ext cx="774297" cy="1958843"/>
            <a:chOff x="6793453" y="1896376"/>
            <a:chExt cx="580723" cy="1469132"/>
          </a:xfrm>
        </p:grpSpPr>
        <p:sp>
          <p:nvSpPr>
            <p:cNvPr id="261" name="TextBox 260"/>
            <p:cNvSpPr txBox="1"/>
            <p:nvPr/>
          </p:nvSpPr>
          <p:spPr>
            <a:xfrm>
              <a:off x="6888176" y="189637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6888176" y="2241801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6888176" y="261075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6888176" y="296794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5" name="AutoShape 98"/>
            <p:cNvSpPr>
              <a:spLocks/>
            </p:cNvSpPr>
            <p:nvPr/>
          </p:nvSpPr>
          <p:spPr bwMode="auto">
            <a:xfrm>
              <a:off x="6793453" y="2888850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662802" y="3011101"/>
            <a:ext cx="759975" cy="1958843"/>
            <a:chOff x="6306601" y="1896376"/>
            <a:chExt cx="569981" cy="1469132"/>
          </a:xfrm>
        </p:grpSpPr>
        <p:sp>
          <p:nvSpPr>
            <p:cNvPr id="204" name="TextBox 203"/>
            <p:cNvSpPr txBox="1"/>
            <p:nvPr/>
          </p:nvSpPr>
          <p:spPr>
            <a:xfrm>
              <a:off x="6390582" y="189637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6390582" y="2241801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6390582" y="261075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390582" y="2967946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6" name="AutoShape 98"/>
            <p:cNvSpPr>
              <a:spLocks/>
            </p:cNvSpPr>
            <p:nvPr/>
          </p:nvSpPr>
          <p:spPr bwMode="auto">
            <a:xfrm>
              <a:off x="6306601" y="3251755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267" name="TextBox 266"/>
          <p:cNvSpPr txBox="1"/>
          <p:nvPr/>
        </p:nvSpPr>
        <p:spPr>
          <a:xfrm>
            <a:off x="8801555" y="5502864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a=7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8791669" y="5746283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b=8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8744401" y="5985468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e=5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8794021" y="6222532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 anchor="t" anchorCtr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d=3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9433055" y="5502864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a=7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9414003" y="5746283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b=8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9375901" y="5985468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e=5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9448821" y="6222532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 anchor="t" anchorCtr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c=9</a:t>
            </a:r>
            <a:endParaRPr lang="zh-CN" altLang="en-US" sz="26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949268" y="2787855"/>
            <a:ext cx="312000" cy="2659367"/>
            <a:chOff x="6521451" y="1728941"/>
            <a:chExt cx="234000" cy="1994525"/>
          </a:xfrm>
        </p:grpSpPr>
        <p:sp>
          <p:nvSpPr>
            <p:cNvPr id="275" name="AutoShape 100"/>
            <p:cNvSpPr>
              <a:spLocks noChangeArrowheads="1"/>
            </p:cNvSpPr>
            <p:nvPr/>
          </p:nvSpPr>
          <p:spPr bwMode="auto">
            <a:xfrm>
              <a:off x="6565389" y="3543466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277" name="Oval 101"/>
            <p:cNvSpPr>
              <a:spLocks/>
            </p:cNvSpPr>
            <p:nvPr/>
          </p:nvSpPr>
          <p:spPr bwMode="auto">
            <a:xfrm>
              <a:off x="6521451" y="1728941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616023" y="2787855"/>
            <a:ext cx="312000" cy="2659367"/>
            <a:chOff x="7021517" y="1728941"/>
            <a:chExt cx="234000" cy="1994525"/>
          </a:xfrm>
        </p:grpSpPr>
        <p:sp>
          <p:nvSpPr>
            <p:cNvPr id="276" name="AutoShape 100"/>
            <p:cNvSpPr>
              <a:spLocks noChangeArrowheads="1"/>
            </p:cNvSpPr>
            <p:nvPr/>
          </p:nvSpPr>
          <p:spPr bwMode="auto">
            <a:xfrm>
              <a:off x="7071071" y="3543466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278" name="Oval 101"/>
            <p:cNvSpPr>
              <a:spLocks/>
            </p:cNvSpPr>
            <p:nvPr/>
          </p:nvSpPr>
          <p:spPr bwMode="auto">
            <a:xfrm>
              <a:off x="7021517" y="1728941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124" name="TextBox 79"/>
          <p:cNvSpPr txBox="1"/>
          <p:nvPr/>
        </p:nvSpPr>
        <p:spPr>
          <a:xfrm>
            <a:off x="3457005" y="395799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TextBox 79"/>
          <p:cNvSpPr txBox="1"/>
          <p:nvPr/>
        </p:nvSpPr>
        <p:spPr>
          <a:xfrm>
            <a:off x="4125984" y="300482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79"/>
          <p:cNvSpPr txBox="1"/>
          <p:nvPr/>
        </p:nvSpPr>
        <p:spPr>
          <a:xfrm>
            <a:off x="4761772" y="4434209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TextBox 79"/>
          <p:cNvSpPr txBox="1"/>
          <p:nvPr/>
        </p:nvSpPr>
        <p:spPr>
          <a:xfrm>
            <a:off x="5451291" y="347104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TextBox 23"/>
          <p:cNvSpPr txBox="1"/>
          <p:nvPr/>
        </p:nvSpPr>
        <p:spPr>
          <a:xfrm>
            <a:off x="4125984" y="2094496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446511" y="2094496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TextBox 254"/>
          <p:cNvSpPr txBox="1"/>
          <p:nvPr/>
        </p:nvSpPr>
        <p:spPr>
          <a:xfrm>
            <a:off x="6050604" y="5985468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c=1</a:t>
            </a:r>
            <a:endParaRPr lang="zh-CN" altLang="en-US" sz="26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TextBox 23"/>
          <p:cNvSpPr txBox="1"/>
          <p:nvPr/>
        </p:nvSpPr>
        <p:spPr>
          <a:xfrm>
            <a:off x="3456763" y="2102669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TextBox 23"/>
          <p:cNvSpPr txBox="1"/>
          <p:nvPr/>
        </p:nvSpPr>
        <p:spPr>
          <a:xfrm>
            <a:off x="4763392" y="210181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TextBox 79"/>
          <p:cNvSpPr txBox="1"/>
          <p:nvPr/>
        </p:nvSpPr>
        <p:spPr>
          <a:xfrm>
            <a:off x="6784800" y="347104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TextBox 79"/>
          <p:cNvSpPr txBox="1"/>
          <p:nvPr/>
        </p:nvSpPr>
        <p:spPr>
          <a:xfrm>
            <a:off x="7432351" y="300482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TextBox 79"/>
          <p:cNvSpPr txBox="1"/>
          <p:nvPr/>
        </p:nvSpPr>
        <p:spPr>
          <a:xfrm>
            <a:off x="8109843" y="347166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TextBox 23"/>
          <p:cNvSpPr txBox="1"/>
          <p:nvPr/>
        </p:nvSpPr>
        <p:spPr>
          <a:xfrm>
            <a:off x="7432351" y="210324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TextBox 23"/>
          <p:cNvSpPr txBox="1"/>
          <p:nvPr/>
        </p:nvSpPr>
        <p:spPr>
          <a:xfrm>
            <a:off x="8109393" y="210362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TextBox 269"/>
          <p:cNvSpPr txBox="1"/>
          <p:nvPr/>
        </p:nvSpPr>
        <p:spPr>
          <a:xfrm>
            <a:off x="8791669" y="6222362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 anchor="t" anchorCtr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d=3</a:t>
            </a:r>
            <a:endParaRPr lang="zh-CN" altLang="en-US" sz="26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TextBox 23"/>
          <p:cNvSpPr txBox="1"/>
          <p:nvPr/>
        </p:nvSpPr>
        <p:spPr>
          <a:xfrm>
            <a:off x="6112607" y="210264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TextBox 23"/>
          <p:cNvSpPr txBox="1"/>
          <p:nvPr/>
        </p:nvSpPr>
        <p:spPr>
          <a:xfrm>
            <a:off x="4759705" y="210324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TextBox 23"/>
          <p:cNvSpPr txBox="1"/>
          <p:nvPr/>
        </p:nvSpPr>
        <p:spPr>
          <a:xfrm>
            <a:off x="7426476" y="210181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" name="TextBox 272"/>
          <p:cNvSpPr txBox="1"/>
          <p:nvPr/>
        </p:nvSpPr>
        <p:spPr>
          <a:xfrm>
            <a:off x="9375901" y="5985482"/>
            <a:ext cx="1099499" cy="319768"/>
          </a:xfrm>
          <a:prstGeom prst="rect">
            <a:avLst/>
          </a:prstGeom>
          <a:noFill/>
          <a:effectLst/>
        </p:spPr>
        <p:txBody>
          <a:bodyPr wrap="square" tIns="0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e=5</a:t>
            </a:r>
            <a:endParaRPr lang="zh-CN" altLang="en-US" sz="26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4" name="TextBox 23"/>
          <p:cNvSpPr txBox="1"/>
          <p:nvPr/>
        </p:nvSpPr>
        <p:spPr>
          <a:xfrm>
            <a:off x="8106419" y="210324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5" name="TextBox 23"/>
          <p:cNvSpPr txBox="1"/>
          <p:nvPr/>
        </p:nvSpPr>
        <p:spPr>
          <a:xfrm>
            <a:off x="6113083" y="2101776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6" name="TextBox 23"/>
          <p:cNvSpPr txBox="1"/>
          <p:nvPr/>
        </p:nvSpPr>
        <p:spPr>
          <a:xfrm>
            <a:off x="8772632" y="210324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214D1F19-7650-471C-889D-3B0397FE4B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最近最久未使用示例</a:t>
            </a:r>
            <a:endParaRPr lang="en-US" altLang="zh-CN" dirty="0"/>
          </a:p>
        </p:txBody>
      </p:sp>
      <p:sp>
        <p:nvSpPr>
          <p:cNvPr id="147" name="文本占位符 1">
            <a:extLst>
              <a:ext uri="{FF2B5EF4-FFF2-40B4-BE49-F238E27FC236}">
                <a16:creationId xmlns:a16="http://schemas.microsoft.com/office/drawing/2014/main" id="{5F7ED516-177C-4614-8E0B-41C80250D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48" name="文本占位符 2">
            <a:extLst>
              <a:ext uri="{FF2B5EF4-FFF2-40B4-BE49-F238E27FC236}">
                <a16:creationId xmlns:a16="http://schemas.microsoft.com/office/drawing/2014/main" id="{41874CAB-7727-4FDF-8004-7B46E9214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49" name="文本占位符 3">
            <a:extLst>
              <a:ext uri="{FF2B5EF4-FFF2-40B4-BE49-F238E27FC236}">
                <a16:creationId xmlns:a16="http://schemas.microsoft.com/office/drawing/2014/main" id="{075F8AE0-862C-4C9B-B265-21CE6CC2A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150" name="文本占位符 4">
            <a:extLst>
              <a:ext uri="{FF2B5EF4-FFF2-40B4-BE49-F238E27FC236}">
                <a16:creationId xmlns:a16="http://schemas.microsoft.com/office/drawing/2014/main" id="{5578B5A0-C1A5-4285-9087-3A87230E89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151" name="文本占位符 5">
            <a:extLst>
              <a:ext uri="{FF2B5EF4-FFF2-40B4-BE49-F238E27FC236}">
                <a16:creationId xmlns:a16="http://schemas.microsoft.com/office/drawing/2014/main" id="{AC3A76CC-B6E6-4F50-BF32-AD22E0C807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310151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9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4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54" grpId="0"/>
      <p:bldP spid="255" grpId="0"/>
      <p:bldP spid="256" grpId="0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124" grpId="0"/>
      <p:bldP spid="124" grpId="1"/>
      <p:bldP spid="124" grpId="2"/>
      <p:bldP spid="125" grpId="0"/>
      <p:bldP spid="125" grpId="1"/>
      <p:bldP spid="125" grpId="2"/>
      <p:bldP spid="126" grpId="0"/>
      <p:bldP spid="126" grpId="1"/>
      <p:bldP spid="126" grpId="2"/>
      <p:bldP spid="127" grpId="0"/>
      <p:bldP spid="127" grpId="1"/>
      <p:bldP spid="127" grpId="2"/>
      <p:bldP spid="128" grpId="0"/>
      <p:bldP spid="128" grpId="1"/>
      <p:bldP spid="128" grpId="2"/>
      <p:bldP spid="129" grpId="0"/>
      <p:bldP spid="129" grpId="1"/>
      <p:bldP spid="129" grpId="2"/>
      <p:bldP spid="130" grpId="0"/>
      <p:bldP spid="131" grpId="0"/>
      <p:bldP spid="131" grpId="1"/>
      <p:bldP spid="131" grpId="2"/>
      <p:bldP spid="133" grpId="0"/>
      <p:bldP spid="133" grpId="1"/>
      <p:bldP spid="133" grpId="2"/>
      <p:bldP spid="134" grpId="0"/>
      <p:bldP spid="134" grpId="1"/>
      <p:bldP spid="134" grpId="2"/>
      <p:bldP spid="135" grpId="0"/>
      <p:bldP spid="135" grpId="1"/>
      <p:bldP spid="135" grpId="2"/>
      <p:bldP spid="136" grpId="0"/>
      <p:bldP spid="136" grpId="1"/>
      <p:bldP spid="136" grpId="2"/>
      <p:bldP spid="137" grpId="0"/>
      <p:bldP spid="137" grpId="1"/>
      <p:bldP spid="137" grpId="2"/>
      <p:bldP spid="138" grpId="0"/>
      <p:bldP spid="138" grpId="1"/>
      <p:bldP spid="138" grpId="2"/>
      <p:bldP spid="139" grpId="0"/>
      <p:bldP spid="140" grpId="0"/>
      <p:bldP spid="140" grpId="1"/>
      <p:bldP spid="140" grpId="2"/>
      <p:bldP spid="141" grpId="0"/>
      <p:bldP spid="141" grpId="1"/>
      <p:bldP spid="141" grpId="2"/>
      <p:bldP spid="142" grpId="0"/>
      <p:bldP spid="142" grpId="1"/>
      <p:bldP spid="142" grpId="2"/>
      <p:bldP spid="143" grpId="0"/>
      <p:bldP spid="144" grpId="0"/>
      <p:bldP spid="144" grpId="1"/>
      <p:bldP spid="144" grpId="2"/>
      <p:bldP spid="145" grpId="0"/>
      <p:bldP spid="145" grpId="1"/>
      <p:bldP spid="145" grpId="2"/>
      <p:bldP spid="146" grpId="0"/>
      <p:bldP spid="146" grpId="1"/>
      <p:bldP spid="14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40332" y="4056924"/>
            <a:ext cx="9065747" cy="1281969"/>
            <a:chOff x="844524" y="2557236"/>
            <a:chExt cx="6799310" cy="961477"/>
          </a:xfrm>
        </p:grpSpPr>
        <p:sp>
          <p:nvSpPr>
            <p:cNvPr id="18" name="TextBox 17"/>
            <p:cNvSpPr txBox="1"/>
            <p:nvPr/>
          </p:nvSpPr>
          <p:spPr>
            <a:xfrm>
              <a:off x="1175432" y="2557236"/>
              <a:ext cx="189637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活动页面栈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31020" y="2881088"/>
              <a:ext cx="621281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访问页面时，将此页号压入栈顶，并栈内相同的页号抽出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31021" y="3172464"/>
              <a:ext cx="278378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缺页时，置换栈底的页面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265847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2" name="图片 4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99009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844524" y="2557236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59852" y="5377430"/>
            <a:ext cx="2664433" cy="883848"/>
            <a:chOff x="859163" y="3471416"/>
            <a:chExt cx="1998325" cy="662886"/>
          </a:xfrm>
        </p:grpSpPr>
        <p:sp>
          <p:nvSpPr>
            <p:cNvPr id="19" name="TextBox 18"/>
            <p:cNvSpPr txBox="1"/>
            <p:nvPr/>
          </p:nvSpPr>
          <p:spPr>
            <a:xfrm>
              <a:off x="1177724" y="3471416"/>
              <a:ext cx="146545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特征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59163" y="3471416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31020" y="3788053"/>
              <a:ext cx="142646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开销比较大</a:t>
              </a: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897062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2" name="组合 1"/>
          <p:cNvGrpSpPr/>
          <p:nvPr/>
        </p:nvGrpSpPr>
        <p:grpSpPr>
          <a:xfrm>
            <a:off x="1240333" y="1555309"/>
            <a:ext cx="8017991" cy="2478677"/>
            <a:chOff x="844524" y="747700"/>
            <a:chExt cx="6013493" cy="1859008"/>
          </a:xfrm>
        </p:grpSpPr>
        <p:sp>
          <p:nvSpPr>
            <p:cNvPr id="10" name="TextBox 9"/>
            <p:cNvSpPr txBox="1"/>
            <p:nvPr/>
          </p:nvSpPr>
          <p:spPr>
            <a:xfrm>
              <a:off x="1175432" y="747700"/>
              <a:ext cx="1396304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页面链表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33490" y="2260459"/>
              <a:ext cx="3638576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8466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缺页时，置换链表尾节点的页面</a:t>
              </a:r>
            </a:p>
          </p:txBody>
        </p:sp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5621" y="233020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1431020" y="1097481"/>
              <a:ext cx="5212681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系统维护一个按最近一次访问时间排序的页面链表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59849" y="1394878"/>
              <a:ext cx="4286280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2"/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链表首节点是最近刚刚使用过的页面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59849" y="1684334"/>
              <a:ext cx="4426863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2"/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链表尾节点是最久未使用的页面</a:t>
              </a: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3269" y="1778350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0" name="图片 3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3269" y="1496479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195201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9" name="TextBox 48"/>
            <p:cNvSpPr txBox="1"/>
            <p:nvPr/>
          </p:nvSpPr>
          <p:spPr>
            <a:xfrm>
              <a:off x="844524" y="747700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28729" y="1961325"/>
              <a:ext cx="542928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访问内存时，找到相应页面，并把它移到链表之首</a:t>
              </a:r>
            </a:p>
          </p:txBody>
        </p:sp>
        <p:pic>
          <p:nvPicPr>
            <p:cNvPr id="37" name="图片 3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148" y="2055341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F2F01BE-008B-48D9-9903-66871CBCA9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560864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LRU</a:t>
            </a:r>
            <a:r>
              <a:rPr lang="zh-CN" altLang="en-US" dirty="0"/>
              <a:t>算法的可能实现方法</a:t>
            </a:r>
          </a:p>
        </p:txBody>
      </p:sp>
      <p:sp>
        <p:nvSpPr>
          <p:cNvPr id="51" name="文本占位符 1">
            <a:extLst>
              <a:ext uri="{FF2B5EF4-FFF2-40B4-BE49-F238E27FC236}">
                <a16:creationId xmlns:a16="http://schemas.microsoft.com/office/drawing/2014/main" id="{D049CC13-B801-4250-97D8-B24095D64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52" name="文本占位符 2">
            <a:extLst>
              <a:ext uri="{FF2B5EF4-FFF2-40B4-BE49-F238E27FC236}">
                <a16:creationId xmlns:a16="http://schemas.microsoft.com/office/drawing/2014/main" id="{7380478F-E654-47D9-916E-23A7CD6AC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53" name="文本占位符 3">
            <a:extLst>
              <a:ext uri="{FF2B5EF4-FFF2-40B4-BE49-F238E27FC236}">
                <a16:creationId xmlns:a16="http://schemas.microsoft.com/office/drawing/2014/main" id="{F911B52A-BB80-4B67-8A49-E85139197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4" name="文本占位符 4">
            <a:extLst>
              <a:ext uri="{FF2B5EF4-FFF2-40B4-BE49-F238E27FC236}">
                <a16:creationId xmlns:a16="http://schemas.microsoft.com/office/drawing/2014/main" id="{370BB8AE-0B8D-49E8-B9B5-FA32D9ED3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55" name="文本占位符 5">
            <a:extLst>
              <a:ext uri="{FF2B5EF4-FFF2-40B4-BE49-F238E27FC236}">
                <a16:creationId xmlns:a16="http://schemas.microsoft.com/office/drawing/2014/main" id="{9C0FB924-F83C-46F4-B5FC-E1F9C0AD3E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17603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矩形 224"/>
          <p:cNvSpPr/>
          <p:nvPr/>
        </p:nvSpPr>
        <p:spPr>
          <a:xfrm>
            <a:off x="1593155" y="4833497"/>
            <a:ext cx="8572560" cy="1832945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267"/>
          </a:p>
        </p:txBody>
      </p:sp>
      <p:sp>
        <p:nvSpPr>
          <p:cNvPr id="8" name="矩形 7"/>
          <p:cNvSpPr/>
          <p:nvPr/>
        </p:nvSpPr>
        <p:spPr>
          <a:xfrm>
            <a:off x="1593155" y="1669196"/>
            <a:ext cx="8572560" cy="2972661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267"/>
          </a:p>
        </p:txBody>
      </p:sp>
      <p:cxnSp>
        <p:nvCxnSpPr>
          <p:cNvPr id="13" name="直接连接符 12"/>
          <p:cNvCxnSpPr/>
          <p:nvPr/>
        </p:nvCxnSpPr>
        <p:spPr>
          <a:xfrm>
            <a:off x="1688405" y="2090548"/>
            <a:ext cx="8382059" cy="1873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688405" y="2594400"/>
            <a:ext cx="8382059" cy="1873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688405" y="4261470"/>
            <a:ext cx="8382059" cy="1873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2231739" y="3331078"/>
            <a:ext cx="1516864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2382946" y="2910663"/>
            <a:ext cx="2359567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269158" y="1494878"/>
            <a:ext cx="979769" cy="530082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15272" y="1511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0696" y="1511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3653" y="1511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8720" y="1511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23211" y="1511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87912" y="1511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19336" y="1511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59659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0672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75739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98696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50696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3653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08720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23211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87912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19336" y="194260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175739" y="2378284"/>
            <a:ext cx="648000" cy="1805328"/>
            <a:chOff x="5874629" y="1748190"/>
            <a:chExt cx="486000" cy="1219394"/>
          </a:xfrm>
        </p:grpSpPr>
        <p:sp>
          <p:nvSpPr>
            <p:cNvPr id="53" name="TextBox 52"/>
            <p:cNvSpPr txBox="1"/>
            <p:nvPr/>
          </p:nvSpPr>
          <p:spPr>
            <a:xfrm>
              <a:off x="5874629" y="1748190"/>
              <a:ext cx="486000" cy="35804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74629" y="2030409"/>
              <a:ext cx="486000" cy="35804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874629" y="2318296"/>
              <a:ext cx="486000" cy="35804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874629" y="2609544"/>
              <a:ext cx="486000" cy="35804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98696" y="2366655"/>
            <a:ext cx="648000" cy="1804794"/>
            <a:chOff x="5366847" y="1742559"/>
            <a:chExt cx="486000" cy="1227516"/>
          </a:xfrm>
        </p:grpSpPr>
        <p:sp>
          <p:nvSpPr>
            <p:cNvPr id="54" name="TextBox 53"/>
            <p:cNvSpPr txBox="1"/>
            <p:nvPr/>
          </p:nvSpPr>
          <p:spPr>
            <a:xfrm>
              <a:off x="5366847" y="1742559"/>
              <a:ext cx="486000" cy="360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66847" y="2035690"/>
              <a:ext cx="486000" cy="360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366847" y="2318469"/>
              <a:ext cx="486000" cy="360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366847" y="2609544"/>
              <a:ext cx="486000" cy="3605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50696" y="2359026"/>
            <a:ext cx="648000" cy="1800949"/>
            <a:chOff x="4880847" y="1782969"/>
            <a:chExt cx="486000" cy="1171342"/>
          </a:xfrm>
        </p:grpSpPr>
        <p:sp>
          <p:nvSpPr>
            <p:cNvPr id="55" name="TextBox 54"/>
            <p:cNvSpPr txBox="1"/>
            <p:nvPr/>
          </p:nvSpPr>
          <p:spPr>
            <a:xfrm>
              <a:off x="4880847" y="1782969"/>
              <a:ext cx="486000" cy="344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880847" y="2062561"/>
              <a:ext cx="486000" cy="344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880847" y="2341226"/>
              <a:ext cx="486000" cy="344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80847" y="2609544"/>
              <a:ext cx="486000" cy="344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08720" y="2373459"/>
            <a:ext cx="648000" cy="1800240"/>
            <a:chOff x="3874365" y="1846945"/>
            <a:chExt cx="486000" cy="1155941"/>
          </a:xfrm>
        </p:grpSpPr>
        <p:sp>
          <p:nvSpPr>
            <p:cNvPr id="57" name="TextBox 56"/>
            <p:cNvSpPr txBox="1"/>
            <p:nvPr/>
          </p:nvSpPr>
          <p:spPr>
            <a:xfrm>
              <a:off x="3874365" y="1846945"/>
              <a:ext cx="486000" cy="34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874365" y="2114259"/>
              <a:ext cx="486000" cy="34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874365" y="2399478"/>
              <a:ext cx="486000" cy="34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74365" y="2662518"/>
              <a:ext cx="486000" cy="34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823211" y="2358052"/>
            <a:ext cx="648000" cy="1810946"/>
            <a:chOff x="3360233" y="1780212"/>
            <a:chExt cx="486000" cy="1172548"/>
          </a:xfrm>
        </p:grpSpPr>
        <p:sp>
          <p:nvSpPr>
            <p:cNvPr id="58" name="TextBox 57"/>
            <p:cNvSpPr txBox="1"/>
            <p:nvPr/>
          </p:nvSpPr>
          <p:spPr>
            <a:xfrm>
              <a:off x="3360233" y="1780212"/>
              <a:ext cx="486000" cy="3432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360233" y="2073945"/>
              <a:ext cx="486000" cy="3432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360233" y="2352880"/>
              <a:ext cx="486000" cy="3432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360233" y="2609544"/>
              <a:ext cx="486000" cy="3432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187912" y="2374392"/>
            <a:ext cx="648000" cy="1820722"/>
            <a:chOff x="2883759" y="1707914"/>
            <a:chExt cx="486000" cy="1216877"/>
          </a:xfrm>
        </p:grpSpPr>
        <p:sp>
          <p:nvSpPr>
            <p:cNvPr id="59" name="TextBox 58"/>
            <p:cNvSpPr txBox="1"/>
            <p:nvPr/>
          </p:nvSpPr>
          <p:spPr>
            <a:xfrm>
              <a:off x="2883759" y="1707914"/>
              <a:ext cx="486000" cy="3542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883759" y="1991614"/>
              <a:ext cx="486000" cy="3542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883759" y="2304645"/>
              <a:ext cx="486000" cy="3542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883759" y="2570511"/>
              <a:ext cx="486000" cy="3542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519336" y="2362106"/>
            <a:ext cx="648000" cy="1816857"/>
            <a:chOff x="2382327" y="1661504"/>
            <a:chExt cx="486000" cy="1270632"/>
          </a:xfrm>
        </p:grpSpPr>
        <p:sp>
          <p:nvSpPr>
            <p:cNvPr id="60" name="TextBox 59"/>
            <p:cNvSpPr txBox="1"/>
            <p:nvPr/>
          </p:nvSpPr>
          <p:spPr>
            <a:xfrm>
              <a:off x="2382327" y="1661504"/>
              <a:ext cx="486000" cy="37071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382327" y="1967108"/>
              <a:ext cx="486000" cy="37071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382327" y="2293530"/>
              <a:ext cx="486000" cy="37071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82327" y="2561419"/>
              <a:ext cx="486000" cy="37071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2320117" y="241710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320117" y="278791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20117" y="322314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320117" y="3644492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942421" y="2380439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942421" y="278791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942421" y="322314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942421" y="3644492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29427" y="151514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640663" y="2045603"/>
            <a:ext cx="1464464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634958" y="1605919"/>
            <a:ext cx="1161413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640663" y="4152359"/>
            <a:ext cx="1559715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353112" y="2241881"/>
            <a:ext cx="312000" cy="2281595"/>
            <a:chOff x="4507659" y="1557586"/>
            <a:chExt cx="234000" cy="1711196"/>
          </a:xfrm>
        </p:grpSpPr>
        <p:sp>
          <p:nvSpPr>
            <p:cNvPr id="117" name="AutoShape 100"/>
            <p:cNvSpPr>
              <a:spLocks noChangeArrowheads="1"/>
            </p:cNvSpPr>
            <p:nvPr/>
          </p:nvSpPr>
          <p:spPr bwMode="auto">
            <a:xfrm>
              <a:off x="4545759" y="3109532"/>
              <a:ext cx="180000" cy="15925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118" name="Oval 101"/>
            <p:cNvSpPr>
              <a:spLocks/>
            </p:cNvSpPr>
            <p:nvPr/>
          </p:nvSpPr>
          <p:spPr bwMode="auto">
            <a:xfrm>
              <a:off x="4507659" y="1557586"/>
              <a:ext cx="234000" cy="207025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075703" y="2364078"/>
            <a:ext cx="745951" cy="1810536"/>
            <a:chOff x="4299602" y="1769318"/>
            <a:chExt cx="559463" cy="1188062"/>
          </a:xfrm>
        </p:grpSpPr>
        <p:sp>
          <p:nvSpPr>
            <p:cNvPr id="56" name="TextBox 55"/>
            <p:cNvSpPr txBox="1"/>
            <p:nvPr/>
          </p:nvSpPr>
          <p:spPr>
            <a:xfrm>
              <a:off x="4373065" y="1769318"/>
              <a:ext cx="486000" cy="3478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373065" y="2054251"/>
              <a:ext cx="486000" cy="3478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373065" y="2335635"/>
              <a:ext cx="486000" cy="3478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373065" y="2609544"/>
              <a:ext cx="486000" cy="34783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AutoShape 98"/>
            <p:cNvSpPr>
              <a:spLocks/>
            </p:cNvSpPr>
            <p:nvPr/>
          </p:nvSpPr>
          <p:spPr bwMode="auto">
            <a:xfrm>
              <a:off x="4299602" y="2595984"/>
              <a:ext cx="228600" cy="67416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1750310" y="2854994"/>
            <a:ext cx="512961" cy="125463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024331" y="2241881"/>
            <a:ext cx="312000" cy="2281595"/>
            <a:chOff x="6511073" y="1557586"/>
            <a:chExt cx="234000" cy="1711196"/>
          </a:xfrm>
        </p:grpSpPr>
        <p:sp>
          <p:nvSpPr>
            <p:cNvPr id="110" name="Oval 101"/>
            <p:cNvSpPr>
              <a:spLocks/>
            </p:cNvSpPr>
            <p:nvPr/>
          </p:nvSpPr>
          <p:spPr bwMode="auto">
            <a:xfrm>
              <a:off x="6511073" y="1557586"/>
              <a:ext cx="234000" cy="207025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  <p:sp>
          <p:nvSpPr>
            <p:cNvPr id="122" name="AutoShape 100"/>
            <p:cNvSpPr>
              <a:spLocks noChangeArrowheads="1"/>
            </p:cNvSpPr>
            <p:nvPr/>
          </p:nvSpPr>
          <p:spPr bwMode="auto">
            <a:xfrm>
              <a:off x="6547740" y="3109532"/>
              <a:ext cx="180000" cy="15925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633029" y="2241881"/>
            <a:ext cx="312000" cy="2281595"/>
            <a:chOff x="6967597" y="1557586"/>
            <a:chExt cx="234000" cy="1711196"/>
          </a:xfrm>
        </p:grpSpPr>
        <p:sp>
          <p:nvSpPr>
            <p:cNvPr id="115" name="Oval 101"/>
            <p:cNvSpPr>
              <a:spLocks/>
            </p:cNvSpPr>
            <p:nvPr/>
          </p:nvSpPr>
          <p:spPr bwMode="auto">
            <a:xfrm>
              <a:off x="6967597" y="1557586"/>
              <a:ext cx="234000" cy="207025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  <p:sp>
          <p:nvSpPr>
            <p:cNvPr id="123" name="AutoShape 100"/>
            <p:cNvSpPr>
              <a:spLocks noChangeArrowheads="1"/>
            </p:cNvSpPr>
            <p:nvPr/>
          </p:nvSpPr>
          <p:spPr bwMode="auto">
            <a:xfrm>
              <a:off x="7004264" y="3109532"/>
              <a:ext cx="180000" cy="15925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351421" y="2371658"/>
            <a:ext cx="762007" cy="1801982"/>
            <a:chOff x="6756390" y="1763625"/>
            <a:chExt cx="571505" cy="1198468"/>
          </a:xfrm>
        </p:grpSpPr>
        <p:sp>
          <p:nvSpPr>
            <p:cNvPr id="124" name="TextBox 123"/>
            <p:cNvSpPr txBox="1"/>
            <p:nvPr/>
          </p:nvSpPr>
          <p:spPr>
            <a:xfrm>
              <a:off x="6841895" y="1763625"/>
              <a:ext cx="486000" cy="3525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841895" y="2046363"/>
              <a:ext cx="486000" cy="3525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841895" y="2354496"/>
              <a:ext cx="486000" cy="3525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841895" y="2609544"/>
              <a:ext cx="486000" cy="3525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AutoShape 98"/>
            <p:cNvSpPr>
              <a:spLocks/>
            </p:cNvSpPr>
            <p:nvPr/>
          </p:nvSpPr>
          <p:spPr bwMode="auto">
            <a:xfrm>
              <a:off x="6756390" y="2595984"/>
              <a:ext cx="228600" cy="67416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756912" y="2364077"/>
            <a:ext cx="731760" cy="1805469"/>
            <a:chOff x="6310509" y="1661504"/>
            <a:chExt cx="548820" cy="1342069"/>
          </a:xfrm>
        </p:grpSpPr>
        <p:sp>
          <p:nvSpPr>
            <p:cNvPr id="52" name="TextBox 51"/>
            <p:cNvSpPr txBox="1"/>
            <p:nvPr/>
          </p:nvSpPr>
          <p:spPr>
            <a:xfrm>
              <a:off x="6373329" y="1661504"/>
              <a:ext cx="486000" cy="3940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73329" y="1980736"/>
              <a:ext cx="486000" cy="3940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73329" y="2293530"/>
              <a:ext cx="486000" cy="3940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373329" y="2609544"/>
              <a:ext cx="486000" cy="3940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AutoShape 98"/>
            <p:cNvSpPr>
              <a:spLocks/>
            </p:cNvSpPr>
            <p:nvPr/>
          </p:nvSpPr>
          <p:spPr bwMode="auto">
            <a:xfrm>
              <a:off x="6310509" y="2907711"/>
              <a:ext cx="228600" cy="67416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7486657" y="1511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121661" y="1511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560796" y="5352969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访问页面栈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1560796" y="6087005"/>
            <a:ext cx="230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被置换页面</a:t>
            </a:r>
          </a:p>
        </p:txBody>
      </p:sp>
      <p:cxnSp>
        <p:nvCxnSpPr>
          <p:cNvPr id="286" name="直接连接符 285"/>
          <p:cNvCxnSpPr/>
          <p:nvPr/>
        </p:nvCxnSpPr>
        <p:spPr>
          <a:xfrm rot="10800000">
            <a:off x="3486129" y="6070618"/>
            <a:ext cx="6667547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箭头连接符 287"/>
          <p:cNvCxnSpPr>
            <a:cxnSpLocks/>
          </p:cNvCxnSpPr>
          <p:nvPr/>
        </p:nvCxnSpPr>
        <p:spPr>
          <a:xfrm flipV="1">
            <a:off x="6643913" y="5153313"/>
            <a:ext cx="346172" cy="220071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/>
          <p:cNvCxnSpPr/>
          <p:nvPr/>
        </p:nvCxnSpPr>
        <p:spPr>
          <a:xfrm flipV="1">
            <a:off x="8058162" y="5153312"/>
            <a:ext cx="269503" cy="23566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箭头连接符 290"/>
          <p:cNvCxnSpPr>
            <a:cxnSpLocks/>
          </p:cNvCxnSpPr>
          <p:nvPr/>
        </p:nvCxnSpPr>
        <p:spPr>
          <a:xfrm flipV="1">
            <a:off x="7370338" y="5118111"/>
            <a:ext cx="306821" cy="726087"/>
          </a:xfrm>
          <a:prstGeom prst="straightConnector1">
            <a:avLst/>
          </a:prstGeom>
          <a:ln w="2857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矩形 292"/>
          <p:cNvSpPr/>
          <p:nvPr/>
        </p:nvSpPr>
        <p:spPr>
          <a:xfrm>
            <a:off x="3674613" y="5017812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5" name="TextBox 79"/>
          <p:cNvSpPr txBox="1"/>
          <p:nvPr/>
        </p:nvSpPr>
        <p:spPr>
          <a:xfrm>
            <a:off x="3518744" y="3265436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7" name="TextBox 79"/>
          <p:cNvSpPr txBox="1"/>
          <p:nvPr/>
        </p:nvSpPr>
        <p:spPr>
          <a:xfrm>
            <a:off x="4187912" y="237694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8" name="矩形 297"/>
          <p:cNvSpPr/>
          <p:nvPr/>
        </p:nvSpPr>
        <p:spPr>
          <a:xfrm>
            <a:off x="4334717" y="5027963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34394" y="5021572"/>
            <a:ext cx="289317" cy="475669"/>
            <a:chOff x="2993489" y="3642584"/>
            <a:chExt cx="216988" cy="356752"/>
          </a:xfrm>
        </p:grpSpPr>
        <p:sp>
          <p:nvSpPr>
            <p:cNvPr id="299" name="矩形 298"/>
            <p:cNvSpPr/>
            <p:nvPr/>
          </p:nvSpPr>
          <p:spPr>
            <a:xfrm>
              <a:off x="2994477" y="3819336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2993489" y="3642584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2" name="组合 301"/>
          <p:cNvGrpSpPr/>
          <p:nvPr/>
        </p:nvGrpSpPr>
        <p:grpSpPr>
          <a:xfrm>
            <a:off x="5010112" y="5016296"/>
            <a:ext cx="289317" cy="475669"/>
            <a:chOff x="2993489" y="3642584"/>
            <a:chExt cx="216988" cy="356752"/>
          </a:xfrm>
        </p:grpSpPr>
        <p:sp>
          <p:nvSpPr>
            <p:cNvPr id="303" name="矩形 302"/>
            <p:cNvSpPr/>
            <p:nvPr/>
          </p:nvSpPr>
          <p:spPr>
            <a:xfrm>
              <a:off x="2994477" y="3819336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2993489" y="3642584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003789" y="5016197"/>
            <a:ext cx="288000" cy="708383"/>
            <a:chOff x="8041095" y="3452236"/>
            <a:chExt cx="216000" cy="531287"/>
          </a:xfrm>
        </p:grpSpPr>
        <p:sp>
          <p:nvSpPr>
            <p:cNvPr id="294" name="矩形 293"/>
            <p:cNvSpPr/>
            <p:nvPr/>
          </p:nvSpPr>
          <p:spPr>
            <a:xfrm>
              <a:off x="8041095" y="3452236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矩形 299"/>
            <p:cNvSpPr/>
            <p:nvPr/>
          </p:nvSpPr>
          <p:spPr>
            <a:xfrm>
              <a:off x="8041095" y="3624036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矩形 300"/>
            <p:cNvSpPr/>
            <p:nvPr/>
          </p:nvSpPr>
          <p:spPr>
            <a:xfrm>
              <a:off x="8041095" y="3803523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5" name="TextBox 79"/>
          <p:cNvSpPr txBox="1"/>
          <p:nvPr/>
        </p:nvSpPr>
        <p:spPr>
          <a:xfrm>
            <a:off x="4823211" y="3640099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0" name="TextBox 79"/>
          <p:cNvSpPr txBox="1"/>
          <p:nvPr/>
        </p:nvSpPr>
        <p:spPr>
          <a:xfrm>
            <a:off x="5508720" y="278732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1" name="组合 310"/>
          <p:cNvGrpSpPr/>
          <p:nvPr/>
        </p:nvGrpSpPr>
        <p:grpSpPr>
          <a:xfrm>
            <a:off x="5685581" y="5021169"/>
            <a:ext cx="288000" cy="708383"/>
            <a:chOff x="8041095" y="3452236"/>
            <a:chExt cx="216000" cy="531287"/>
          </a:xfrm>
        </p:grpSpPr>
        <p:sp>
          <p:nvSpPr>
            <p:cNvPr id="312" name="矩形 311"/>
            <p:cNvSpPr/>
            <p:nvPr/>
          </p:nvSpPr>
          <p:spPr>
            <a:xfrm>
              <a:off x="8041095" y="3452236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矩形 312"/>
            <p:cNvSpPr/>
            <p:nvPr/>
          </p:nvSpPr>
          <p:spPr>
            <a:xfrm>
              <a:off x="8041095" y="3624036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矩形 313"/>
            <p:cNvSpPr/>
            <p:nvPr/>
          </p:nvSpPr>
          <p:spPr>
            <a:xfrm>
              <a:off x="8041095" y="3803523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679567" y="5020839"/>
            <a:ext cx="288000" cy="941956"/>
            <a:chOff x="7881111" y="3357568"/>
            <a:chExt cx="216000" cy="706467"/>
          </a:xfrm>
        </p:grpSpPr>
        <p:sp>
          <p:nvSpPr>
            <p:cNvPr id="292" name="矩形 291"/>
            <p:cNvSpPr/>
            <p:nvPr/>
          </p:nvSpPr>
          <p:spPr>
            <a:xfrm>
              <a:off x="7881111" y="3357568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6" name="矩形 305"/>
            <p:cNvSpPr/>
            <p:nvPr/>
          </p:nvSpPr>
          <p:spPr>
            <a:xfrm>
              <a:off x="7881111" y="3534033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矩形 306"/>
            <p:cNvSpPr/>
            <p:nvPr/>
          </p:nvSpPr>
          <p:spPr>
            <a:xfrm>
              <a:off x="7881111" y="3711929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矩形 307"/>
            <p:cNvSpPr/>
            <p:nvPr/>
          </p:nvSpPr>
          <p:spPr>
            <a:xfrm>
              <a:off x="7881111" y="3884035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6311373" y="5015267"/>
            <a:ext cx="288000" cy="941956"/>
            <a:chOff x="7881111" y="3357568"/>
            <a:chExt cx="216000" cy="706467"/>
          </a:xfrm>
        </p:grpSpPr>
        <p:sp>
          <p:nvSpPr>
            <p:cNvPr id="321" name="矩形 320"/>
            <p:cNvSpPr/>
            <p:nvPr/>
          </p:nvSpPr>
          <p:spPr>
            <a:xfrm>
              <a:off x="7881111" y="3357568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矩形 321"/>
            <p:cNvSpPr/>
            <p:nvPr/>
          </p:nvSpPr>
          <p:spPr>
            <a:xfrm>
              <a:off x="7881111" y="3534033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矩形 322"/>
            <p:cNvSpPr/>
            <p:nvPr/>
          </p:nvSpPr>
          <p:spPr>
            <a:xfrm>
              <a:off x="7881111" y="3711929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>
              <a:off x="7881111" y="3884035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318379" y="5002255"/>
            <a:ext cx="295663" cy="1460396"/>
            <a:chOff x="4495431" y="3624114"/>
            <a:chExt cx="221747" cy="1095297"/>
          </a:xfrm>
        </p:grpSpPr>
        <p:grpSp>
          <p:nvGrpSpPr>
            <p:cNvPr id="82" name="组合 81"/>
            <p:cNvGrpSpPr/>
            <p:nvPr/>
          </p:nvGrpSpPr>
          <p:grpSpPr>
            <a:xfrm>
              <a:off x="4495431" y="3624114"/>
              <a:ext cx="219376" cy="730990"/>
              <a:chOff x="8503111" y="2978635"/>
              <a:chExt cx="219376" cy="730990"/>
            </a:xfrm>
          </p:grpSpPr>
          <p:sp>
            <p:nvSpPr>
              <p:cNvPr id="309" name="矩形 308"/>
              <p:cNvSpPr/>
              <p:nvPr/>
            </p:nvSpPr>
            <p:spPr>
              <a:xfrm>
                <a:off x="8503111" y="3529625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8503111" y="3344576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8506487" y="3164588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矩形 316"/>
              <p:cNvSpPr/>
              <p:nvPr/>
            </p:nvSpPr>
            <p:spPr>
              <a:xfrm>
                <a:off x="8505409" y="2978635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8" name="矩形 317"/>
            <p:cNvSpPr/>
            <p:nvPr/>
          </p:nvSpPr>
          <p:spPr>
            <a:xfrm>
              <a:off x="4501178" y="4539411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133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042474" y="4997490"/>
            <a:ext cx="292501" cy="974653"/>
            <a:chOff x="5024680" y="3624292"/>
            <a:chExt cx="219376" cy="730990"/>
          </a:xfrm>
        </p:grpSpPr>
        <p:sp>
          <p:nvSpPr>
            <p:cNvPr id="325" name="矩形 324"/>
            <p:cNvSpPr/>
            <p:nvPr/>
          </p:nvSpPr>
          <p:spPr>
            <a:xfrm>
              <a:off x="5024680" y="4175282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矩形 325"/>
            <p:cNvSpPr/>
            <p:nvPr/>
          </p:nvSpPr>
          <p:spPr>
            <a:xfrm>
              <a:off x="5024680" y="3990233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5028056" y="3810245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8" name="矩形 327"/>
            <p:cNvSpPr/>
            <p:nvPr/>
          </p:nvSpPr>
          <p:spPr>
            <a:xfrm>
              <a:off x="5026978" y="3624292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6" name="矩形 335"/>
          <p:cNvSpPr/>
          <p:nvPr/>
        </p:nvSpPr>
        <p:spPr>
          <a:xfrm>
            <a:off x="7044831" y="5732704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" name="矩形 336"/>
          <p:cNvSpPr/>
          <p:nvPr/>
        </p:nvSpPr>
        <p:spPr>
          <a:xfrm>
            <a:off x="7044831" y="5485972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" name="矩形 337"/>
          <p:cNvSpPr/>
          <p:nvPr/>
        </p:nvSpPr>
        <p:spPr>
          <a:xfrm>
            <a:off x="7043455" y="5245989"/>
            <a:ext cx="293877" cy="232788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7047895" y="4998051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0" name="TextBox 79"/>
          <p:cNvSpPr txBox="1"/>
          <p:nvPr/>
        </p:nvSpPr>
        <p:spPr>
          <a:xfrm>
            <a:off x="6855953" y="278934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4" name="组合 343"/>
          <p:cNvGrpSpPr/>
          <p:nvPr/>
        </p:nvGrpSpPr>
        <p:grpSpPr>
          <a:xfrm>
            <a:off x="7717259" y="5003446"/>
            <a:ext cx="288000" cy="941956"/>
            <a:chOff x="8170101" y="3267568"/>
            <a:chExt cx="216000" cy="706467"/>
          </a:xfrm>
        </p:grpSpPr>
        <p:sp>
          <p:nvSpPr>
            <p:cNvPr id="345" name="矩形 344"/>
            <p:cNvSpPr/>
            <p:nvPr/>
          </p:nvSpPr>
          <p:spPr>
            <a:xfrm>
              <a:off x="8170101" y="3267568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矩形 345"/>
            <p:cNvSpPr/>
            <p:nvPr/>
          </p:nvSpPr>
          <p:spPr>
            <a:xfrm>
              <a:off x="8170101" y="3449002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7" name="矩形 346"/>
            <p:cNvSpPr/>
            <p:nvPr/>
          </p:nvSpPr>
          <p:spPr>
            <a:xfrm>
              <a:off x="8170101" y="3624859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8170101" y="3794035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9" name="矩形 348"/>
          <p:cNvSpPr/>
          <p:nvPr/>
        </p:nvSpPr>
        <p:spPr>
          <a:xfrm>
            <a:off x="8389687" y="5235781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0" name="矩形 349"/>
          <p:cNvSpPr/>
          <p:nvPr/>
        </p:nvSpPr>
        <p:spPr>
          <a:xfrm>
            <a:off x="8389687" y="4990116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8392305" y="5481447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2" name="矩形 351"/>
          <p:cNvSpPr/>
          <p:nvPr/>
        </p:nvSpPr>
        <p:spPr>
          <a:xfrm>
            <a:off x="8392305" y="5711413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3" name="组合 352"/>
          <p:cNvGrpSpPr/>
          <p:nvPr/>
        </p:nvGrpSpPr>
        <p:grpSpPr>
          <a:xfrm>
            <a:off x="8394709" y="5001534"/>
            <a:ext cx="288000" cy="941956"/>
            <a:chOff x="8170101" y="3267568"/>
            <a:chExt cx="216000" cy="706467"/>
          </a:xfrm>
        </p:grpSpPr>
        <p:sp>
          <p:nvSpPr>
            <p:cNvPr id="354" name="矩形 353"/>
            <p:cNvSpPr/>
            <p:nvPr/>
          </p:nvSpPr>
          <p:spPr>
            <a:xfrm>
              <a:off x="8170101" y="3267568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5" name="矩形 354"/>
            <p:cNvSpPr/>
            <p:nvPr/>
          </p:nvSpPr>
          <p:spPr>
            <a:xfrm>
              <a:off x="8170101" y="3449002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>
              <a:off x="8170101" y="3624859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7" name="矩形 356"/>
            <p:cNvSpPr/>
            <p:nvPr/>
          </p:nvSpPr>
          <p:spPr>
            <a:xfrm>
              <a:off x="8170101" y="3794035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8" name="TextBox 79"/>
          <p:cNvSpPr txBox="1"/>
          <p:nvPr/>
        </p:nvSpPr>
        <p:spPr>
          <a:xfrm>
            <a:off x="7503953" y="236429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9008859" y="5003271"/>
            <a:ext cx="288000" cy="945021"/>
            <a:chOff x="7954101" y="3178782"/>
            <a:chExt cx="216000" cy="708766"/>
          </a:xfrm>
        </p:grpSpPr>
        <p:sp>
          <p:nvSpPr>
            <p:cNvPr id="359" name="矩形 358"/>
            <p:cNvSpPr/>
            <p:nvPr/>
          </p:nvSpPr>
          <p:spPr>
            <a:xfrm>
              <a:off x="7954101" y="3178782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7954101" y="3357568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1" name="矩形 360"/>
            <p:cNvSpPr/>
            <p:nvPr/>
          </p:nvSpPr>
          <p:spPr>
            <a:xfrm>
              <a:off x="7954101" y="3528762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2" name="矩形 361"/>
            <p:cNvSpPr/>
            <p:nvPr/>
          </p:nvSpPr>
          <p:spPr>
            <a:xfrm>
              <a:off x="7954101" y="3707548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9005871" y="4998469"/>
            <a:ext cx="307349" cy="1457257"/>
            <a:chOff x="6497228" y="3625026"/>
            <a:chExt cx="230512" cy="1092943"/>
          </a:xfrm>
        </p:grpSpPr>
        <p:grpSp>
          <p:nvGrpSpPr>
            <p:cNvPr id="363" name="组合 362"/>
            <p:cNvGrpSpPr/>
            <p:nvPr/>
          </p:nvGrpSpPr>
          <p:grpSpPr>
            <a:xfrm>
              <a:off x="6497228" y="3625026"/>
              <a:ext cx="216000" cy="708766"/>
              <a:chOff x="7954101" y="3178782"/>
              <a:chExt cx="216000" cy="708766"/>
            </a:xfrm>
          </p:grpSpPr>
          <p:sp>
            <p:nvSpPr>
              <p:cNvPr id="364" name="矩形 363"/>
              <p:cNvSpPr/>
              <p:nvPr/>
            </p:nvSpPr>
            <p:spPr>
              <a:xfrm>
                <a:off x="7954101" y="3178782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5" name="矩形 364"/>
              <p:cNvSpPr/>
              <p:nvPr/>
            </p:nvSpPr>
            <p:spPr>
              <a:xfrm>
                <a:off x="7954101" y="3357568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7954101" y="3528762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7954101" y="3707548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8" name="矩形 367"/>
            <p:cNvSpPr/>
            <p:nvPr/>
          </p:nvSpPr>
          <p:spPr>
            <a:xfrm>
              <a:off x="6511740" y="4537969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9598613" y="5004635"/>
            <a:ext cx="288000" cy="945021"/>
            <a:chOff x="7783634" y="2955238"/>
            <a:chExt cx="216000" cy="708766"/>
          </a:xfrm>
        </p:grpSpPr>
        <p:sp>
          <p:nvSpPr>
            <p:cNvPr id="369" name="矩形 368"/>
            <p:cNvSpPr/>
            <p:nvPr/>
          </p:nvSpPr>
          <p:spPr>
            <a:xfrm>
              <a:off x="7783634" y="2955238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0" name="矩形 369"/>
            <p:cNvSpPr/>
            <p:nvPr/>
          </p:nvSpPr>
          <p:spPr>
            <a:xfrm>
              <a:off x="7783634" y="3134024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1" name="矩形 370"/>
            <p:cNvSpPr/>
            <p:nvPr/>
          </p:nvSpPr>
          <p:spPr>
            <a:xfrm>
              <a:off x="7783634" y="3305218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2" name="矩形 371"/>
            <p:cNvSpPr/>
            <p:nvPr/>
          </p:nvSpPr>
          <p:spPr>
            <a:xfrm>
              <a:off x="7783634" y="3484004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9596940" y="4997490"/>
            <a:ext cx="289425" cy="1453001"/>
            <a:chOff x="6960722" y="3620067"/>
            <a:chExt cx="217069" cy="1089751"/>
          </a:xfrm>
        </p:grpSpPr>
        <p:grpSp>
          <p:nvGrpSpPr>
            <p:cNvPr id="373" name="组合 372"/>
            <p:cNvGrpSpPr/>
            <p:nvPr/>
          </p:nvGrpSpPr>
          <p:grpSpPr>
            <a:xfrm>
              <a:off x="6961791" y="3620067"/>
              <a:ext cx="216000" cy="708766"/>
              <a:chOff x="7783634" y="2955238"/>
              <a:chExt cx="216000" cy="708766"/>
            </a:xfrm>
          </p:grpSpPr>
          <p:sp>
            <p:nvSpPr>
              <p:cNvPr id="374" name="矩形 373"/>
              <p:cNvSpPr/>
              <p:nvPr/>
            </p:nvSpPr>
            <p:spPr>
              <a:xfrm>
                <a:off x="7783634" y="2955238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5" name="矩形 374"/>
              <p:cNvSpPr/>
              <p:nvPr/>
            </p:nvSpPr>
            <p:spPr>
              <a:xfrm>
                <a:off x="7783634" y="3134024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7783634" y="3305218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7" name="矩形 376"/>
              <p:cNvSpPr/>
              <p:nvPr/>
            </p:nvSpPr>
            <p:spPr>
              <a:xfrm>
                <a:off x="7783634" y="3484004"/>
                <a:ext cx="216000" cy="18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133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8" name="矩形 377"/>
            <p:cNvSpPr/>
            <p:nvPr/>
          </p:nvSpPr>
          <p:spPr>
            <a:xfrm>
              <a:off x="6960722" y="4529818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133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9" name="TextBox 79"/>
          <p:cNvSpPr txBox="1"/>
          <p:nvPr/>
        </p:nvSpPr>
        <p:spPr>
          <a:xfrm>
            <a:off x="8180996" y="279756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4267" b="1" baseline="-25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7717384" y="5009049"/>
            <a:ext cx="288000" cy="716388"/>
            <a:chOff x="8166578" y="3199745"/>
            <a:chExt cx="216000" cy="537291"/>
          </a:xfrm>
        </p:grpSpPr>
        <p:sp>
          <p:nvSpPr>
            <p:cNvPr id="387" name="矩形 386"/>
            <p:cNvSpPr/>
            <p:nvPr/>
          </p:nvSpPr>
          <p:spPr>
            <a:xfrm>
              <a:off x="8166578" y="3199745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8" name="矩形 387"/>
            <p:cNvSpPr/>
            <p:nvPr/>
          </p:nvSpPr>
          <p:spPr>
            <a:xfrm>
              <a:off x="8166578" y="3381179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" name="矩形 388"/>
            <p:cNvSpPr/>
            <p:nvPr/>
          </p:nvSpPr>
          <p:spPr>
            <a:xfrm>
              <a:off x="8166578" y="3557036"/>
              <a:ext cx="216000" cy="18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CN" sz="2133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0" name="矩形 389"/>
          <p:cNvSpPr/>
          <p:nvPr/>
        </p:nvSpPr>
        <p:spPr>
          <a:xfrm>
            <a:off x="7717384" y="5711004"/>
            <a:ext cx="288000" cy="240000"/>
          </a:xfrm>
          <a:prstGeom prst="rect">
            <a:avLst/>
          </a:prstGeom>
          <a:solidFill>
            <a:schemeClr val="bg1"/>
          </a:soli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133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133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内容占位符 40">
            <a:extLst>
              <a:ext uri="{FF2B5EF4-FFF2-40B4-BE49-F238E27FC236}">
                <a16:creationId xmlns:a16="http://schemas.microsoft.com/office/drawing/2014/main" id="{47157BD6-43CE-4DB9-9104-D3A6CF891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329758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用栈实现</a:t>
            </a:r>
            <a:r>
              <a:rPr lang="en-US" altLang="zh-CN" dirty="0"/>
              <a:t>LRU</a:t>
            </a:r>
            <a:r>
              <a:rPr lang="zh-CN" altLang="en-US" dirty="0"/>
              <a:t>算法</a:t>
            </a:r>
          </a:p>
        </p:txBody>
      </p:sp>
      <p:sp>
        <p:nvSpPr>
          <p:cNvPr id="210" name="文本占位符 1">
            <a:extLst>
              <a:ext uri="{FF2B5EF4-FFF2-40B4-BE49-F238E27FC236}">
                <a16:creationId xmlns:a16="http://schemas.microsoft.com/office/drawing/2014/main" id="{AF143066-0811-434C-A36C-1AA44D8C3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11" name="文本占位符 2">
            <a:extLst>
              <a:ext uri="{FF2B5EF4-FFF2-40B4-BE49-F238E27FC236}">
                <a16:creationId xmlns:a16="http://schemas.microsoft.com/office/drawing/2014/main" id="{177994B6-CEE4-4546-9B69-69BACC921F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12" name="文本占位符 3">
            <a:extLst>
              <a:ext uri="{FF2B5EF4-FFF2-40B4-BE49-F238E27FC236}">
                <a16:creationId xmlns:a16="http://schemas.microsoft.com/office/drawing/2014/main" id="{25938E16-B87E-42C5-9450-EE8E9C24FB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13" name="文本占位符 4">
            <a:extLst>
              <a:ext uri="{FF2B5EF4-FFF2-40B4-BE49-F238E27FC236}">
                <a16:creationId xmlns:a16="http://schemas.microsoft.com/office/drawing/2014/main" id="{C1E78B8D-3FFF-4CD9-88A6-2F25101607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214" name="文本占位符 5">
            <a:extLst>
              <a:ext uri="{FF2B5EF4-FFF2-40B4-BE49-F238E27FC236}">
                <a16:creationId xmlns:a16="http://schemas.microsoft.com/office/drawing/2014/main" id="{85E2A12C-2BD6-4150-9104-1D3FBBB2D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273728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05261 0.00093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-0.05534 -0.01551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-0.05534 -0.0176 " pathEditMode="relative" rAng="0" ptsTypes="AA">
                                      <p:cBhvr>
                                        <p:cTn id="80" dur="1000" spd="-100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05144 -0.01597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6002 1.48148E-6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-0.03841 0.00116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00013 0.03541 " pathEditMode="relative" rAng="0" ptsTypes="AA">
                                      <p:cBhvr>
                                        <p:cTn id="145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500"/>
                            </p:stCondLst>
                            <p:childTnLst>
                              <p:par>
                                <p:cTn id="14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41 0.00116 L -0.03841 0.00162 C -0.03645 -0.00347 -0.03476 -0.00833 -0.03242 -0.01226 C -0.0302 -0.01643 -0.0276 -0.01759 -0.025 -0.02037 C -0.02356 -0.02152 -0.02252 -0.02314 -0.02122 -0.0243 C -0.01823 -0.02685 -0.01601 -0.02708 -0.01289 -0.02847 C -0.01198 -0.02939 -0.01093 -0.03032 -0.00989 -0.03125 C -0.00898 -0.03171 -0.00781 -0.03148 -0.0069 -0.0324 C -0.00039 -0.03726 -0.00872 -0.0331 -0.00247 -0.03634 C 0.00092 -0.03796 0.00052 -0.03588 0.00052 -0.03888 L 0.00052 -0.03865 " pathEditMode="relative" rAng="0" ptsTypes="AAAAAAAAAAA">
                                      <p:cBhvr>
                                        <p:cTn id="148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1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05521 0.00162 " pathEditMode="relative" rAng="0" ptsTypes="AA">
                                      <p:cBhvr>
                                        <p:cTn id="169" dur="100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-0.03646 0.00093 " pathEditMode="relative" rAng="0" ptsTypes="AA">
                                      <p:cBhvr>
                                        <p:cTn id="178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0023 C 0.00091 0.03333 0.00065 0.02106 0.00065 0.03704 L 0.00065 0.03727 " pathEditMode="relative" rAng="0" ptsTypes="AAAA">
                                      <p:cBhvr>
                                        <p:cTn id="18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000"/>
                            </p:stCondLst>
                            <p:childTnLst>
                              <p:par>
                                <p:cTn id="18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46 0.00093 L -0.03646 0.00116 C -0.03424 -0.01852 -0.03633 -0.00555 -0.03346 -0.0169 C -0.03281 -0.01944 -0.03229 -0.02153 -0.0319 -0.02407 C -0.03164 -0.02523 -0.03138 -0.02685 -0.03112 -0.02801 C -0.03073 -0.02963 -0.03008 -0.03079 -0.02956 -0.03241 C -0.02825 -0.04167 -0.02864 -0.0419 -0.02643 -0.04884 C -0.02604 -0.05023 -0.02539 -0.05162 -0.02487 -0.05278 C -0.02291 -0.06319 -0.02552 -0.05069 -0.02252 -0.06111 C -0.02083 -0.06736 -0.02291 -0.06366 -0.02018 -0.06944 C -0.0194 -0.07106 -0.01862 -0.07199 -0.01784 -0.07338 C -0.0151 -0.0794 -0.01771 -0.07616 -0.01406 -0.08171 C -0.01315 -0.08264 -0.0125 -0.08403 -0.01159 -0.08449 C -0.0082 -0.08773 -0.01041 -0.08356 -0.0069 -0.08866 C -0.00104 -0.09745 -0.0082 -0.08889 -0.00221 -0.0956 C -0.00052 -0.10069 -0.00156 -0.09907 0.00091 -0.10092 L 0.00091 -0.10069 " pathEditMode="relative" rAng="0" ptsTypes="AAAAAAAAAAAAAAAAA">
                                      <p:cBhvr>
                                        <p:cTn id="184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000"/>
                            </p:stCondLst>
                            <p:childTnLst>
                              <p:par>
                                <p:cTn id="1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-0.0556 0.00023 " pathEditMode="relative" rAng="0" ptsTypes="AA">
                                      <p:cBhvr>
                                        <p:cTn id="205" dur="1000" spd="-100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2.08333E-7 0.00023 C -0.01211 0.00069 -0.03177 -0.0044 -0.03607 0.00162 L -0.03385 0.00162 " pathEditMode="relative" rAng="0" ptsTypes="AAAA">
                                      <p:cBhvr>
                                        <p:cTn id="21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2.08333E-7 0.00023 C 0.00039 0.0044 0.00156 0.02477 0.00143 0.02778 C 0.00143 0.02893 -0.00052 0.02616 2.08333E-7 0.03032 L 2.08333E-7 0.03588 " pathEditMode="relative" rAng="0" ptsTypes="AAAAA">
                                      <p:cBhvr>
                                        <p:cTn id="22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2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85 0.00162 L -0.03385 0.00185 C -0.02604 -0.01736 -0.02982 -0.00996 -0.02344 -0.0213 C -0.02253 -0.02246 -0.02201 -0.02477 -0.02122 -0.02523 C -0.01341 -0.02986 -0.01667 -0.02848 -0.01133 -0.03056 C -0.0082 -0.03426 -0.0082 -0.03449 -0.00521 -0.03611 C -0.00326 -0.03704 0.00091 -0.03866 0.00091 -0.0382 L 0.00091 -0.03866 " pathEditMode="relative" rAng="0" ptsTypes="AAAAAAAA">
                                      <p:cBhvr>
                                        <p:cTn id="22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05039 -0.00069 " pathEditMode="relative" rAng="0" ptsTypes="AA">
                                      <p:cBhvr>
                                        <p:cTn id="242" dur="10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-0.04844 -1.11111E-6 " pathEditMode="relative" rAng="0" ptsTypes="AA">
                                      <p:cBhvr>
                                        <p:cTn id="266" dur="10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000"/>
                            </p:stCondLst>
                            <p:childTnLst>
                              <p:par>
                                <p:cTn id="2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295" grpId="0"/>
      <p:bldP spid="295" grpId="1"/>
      <p:bldP spid="295" grpId="2"/>
      <p:bldP spid="297" grpId="0"/>
      <p:bldP spid="297" grpId="1"/>
      <p:bldP spid="297" grpId="2"/>
      <p:bldP spid="298" grpId="0" animBg="1"/>
      <p:bldP spid="298" grpId="1" animBg="1"/>
      <p:bldP spid="298" grpId="2" animBg="1"/>
      <p:bldP spid="305" grpId="0"/>
      <p:bldP spid="305" grpId="1"/>
      <p:bldP spid="305" grpId="2"/>
      <p:bldP spid="310" grpId="0"/>
      <p:bldP spid="310" grpId="1"/>
      <p:bldP spid="310" grpId="2"/>
      <p:bldP spid="336" grpId="0" animBg="1"/>
      <p:bldP spid="337" grpId="0" animBg="1"/>
      <p:bldP spid="338" grpId="0" animBg="1"/>
      <p:bldP spid="338" grpId="1" animBg="1"/>
      <p:bldP spid="338" grpId="2" animBg="1"/>
      <p:bldP spid="339" grpId="0" animBg="1"/>
      <p:bldP spid="339" grpId="1" animBg="1"/>
      <p:bldP spid="340" grpId="0"/>
      <p:bldP spid="340" grpId="1"/>
      <p:bldP spid="340" grpId="2"/>
      <p:bldP spid="349" grpId="0" animBg="1"/>
      <p:bldP spid="349" grpId="1" animBg="1"/>
      <p:bldP spid="349" grpId="2" animBg="1"/>
      <p:bldP spid="350" grpId="0" animBg="1"/>
      <p:bldP spid="350" grpId="1" animBg="1"/>
      <p:bldP spid="351" grpId="0" animBg="1"/>
      <p:bldP spid="352" grpId="0" animBg="1"/>
      <p:bldP spid="358" grpId="0"/>
      <p:bldP spid="358" grpId="1"/>
      <p:bldP spid="358" grpId="2"/>
      <p:bldP spid="379" grpId="0"/>
      <p:bldP spid="379" grpId="1"/>
      <p:bldP spid="379" grpId="2"/>
      <p:bldP spid="390" grpId="0" animBg="1"/>
      <p:bldP spid="390" grpId="1" animBg="1"/>
      <p:bldP spid="390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72551" y="4334660"/>
            <a:ext cx="8855727" cy="1258689"/>
            <a:chOff x="859163" y="2654713"/>
            <a:chExt cx="6641795" cy="944017"/>
          </a:xfrm>
        </p:grpSpPr>
        <p:sp>
          <p:nvSpPr>
            <p:cNvPr id="19" name="TextBox 18"/>
            <p:cNvSpPr txBox="1"/>
            <p:nvPr/>
          </p:nvSpPr>
          <p:spPr>
            <a:xfrm>
              <a:off x="1177724" y="2654713"/>
              <a:ext cx="146545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算法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1021" y="2963025"/>
              <a:ext cx="4653147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访问页面时，在页表项记录页面访问情况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31021" y="3252481"/>
              <a:ext cx="6069937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缺页时，从指针处开始顺序查找未被访问的页面进行置换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346497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0" name="图片 3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06462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5" name="TextBox 44"/>
            <p:cNvSpPr txBox="1"/>
            <p:nvPr/>
          </p:nvSpPr>
          <p:spPr>
            <a:xfrm>
              <a:off x="859163" y="2654713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53033" y="1677676"/>
            <a:ext cx="6592287" cy="928040"/>
            <a:chOff x="844524" y="747700"/>
            <a:chExt cx="4944215" cy="696030"/>
          </a:xfrm>
        </p:grpSpPr>
        <p:sp>
          <p:nvSpPr>
            <p:cNvPr id="10" name="TextBox 9"/>
            <p:cNvSpPr txBox="1"/>
            <p:nvPr/>
          </p:nvSpPr>
          <p:spPr>
            <a:xfrm>
              <a:off x="1175432" y="747700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思路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31021" y="1097481"/>
              <a:ext cx="435771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仅对页面的访问情况进行大致统计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195201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9" name="TextBox 48"/>
            <p:cNvSpPr txBox="1"/>
            <p:nvPr/>
          </p:nvSpPr>
          <p:spPr>
            <a:xfrm>
              <a:off x="844524" y="747700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53032" y="2620304"/>
            <a:ext cx="9866512" cy="1697627"/>
            <a:chOff x="844524" y="1416571"/>
            <a:chExt cx="7399884" cy="1273220"/>
          </a:xfrm>
        </p:grpSpPr>
        <p:sp>
          <p:nvSpPr>
            <p:cNvPr id="18" name="TextBox 17"/>
            <p:cNvSpPr txBox="1"/>
            <p:nvPr/>
          </p:nvSpPr>
          <p:spPr>
            <a:xfrm>
              <a:off x="1175432" y="1416571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数据结构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31020" y="1740423"/>
              <a:ext cx="681338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在页表项中增加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访问位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，描述页面在过去一段时间的内访问情况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31021" y="2031799"/>
              <a:ext cx="599849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各页面组织成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环形链表</a:t>
              </a:r>
              <a:endPara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125182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2" name="图片 4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84943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844524" y="1416571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31020" y="2343542"/>
              <a:ext cx="585562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指针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指向最先调入的页面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452551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1272551" y="5613352"/>
            <a:ext cx="6198588" cy="889225"/>
            <a:chOff x="859163" y="3547058"/>
            <a:chExt cx="4648941" cy="666919"/>
          </a:xfrm>
        </p:grpSpPr>
        <p:sp>
          <p:nvSpPr>
            <p:cNvPr id="31" name="TextBox 30"/>
            <p:cNvSpPr txBox="1"/>
            <p:nvPr/>
          </p:nvSpPr>
          <p:spPr>
            <a:xfrm>
              <a:off x="1435783" y="3867728"/>
              <a:ext cx="4072321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时钟算法是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LRU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FIFO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的折中</a:t>
              </a:r>
            </a:p>
          </p:txBody>
        </p:sp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914" y="393747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7" name="TextBox 26"/>
            <p:cNvSpPr txBox="1"/>
            <p:nvPr/>
          </p:nvSpPr>
          <p:spPr>
            <a:xfrm>
              <a:off x="1177724" y="3547058"/>
              <a:ext cx="146545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特征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9163" y="3547058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587501BA-494E-429D-ADD8-F6A45B5291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650632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时钟置换算法（</a:t>
            </a:r>
            <a:r>
              <a:rPr lang="en-US" altLang="zh-CN" dirty="0"/>
              <a:t>Clock</a:t>
            </a:r>
            <a:r>
              <a:rPr lang="zh-CN" altLang="en-US" dirty="0"/>
              <a:t>）</a:t>
            </a:r>
          </a:p>
        </p:txBody>
      </p:sp>
      <p:sp>
        <p:nvSpPr>
          <p:cNvPr id="37" name="文本占位符 1">
            <a:extLst>
              <a:ext uri="{FF2B5EF4-FFF2-40B4-BE49-F238E27FC236}">
                <a16:creationId xmlns:a16="http://schemas.microsoft.com/office/drawing/2014/main" id="{9800903A-B07A-414A-A31B-BA3A258725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8" name="文本占位符 2">
            <a:extLst>
              <a:ext uri="{FF2B5EF4-FFF2-40B4-BE49-F238E27FC236}">
                <a16:creationId xmlns:a16="http://schemas.microsoft.com/office/drawing/2014/main" id="{6F2AC911-B91B-4F95-B23C-DD9DEAB0E9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4" name="文本占位符 3">
            <a:extLst>
              <a:ext uri="{FF2B5EF4-FFF2-40B4-BE49-F238E27FC236}">
                <a16:creationId xmlns:a16="http://schemas.microsoft.com/office/drawing/2014/main" id="{141A7F28-5289-4893-BEFA-E78A20004E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46" name="文本占位符 4">
            <a:extLst>
              <a:ext uri="{FF2B5EF4-FFF2-40B4-BE49-F238E27FC236}">
                <a16:creationId xmlns:a16="http://schemas.microsoft.com/office/drawing/2014/main" id="{49E424C7-14DD-4CE8-BABA-6B4864A787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47" name="文本占位符 5">
            <a:extLst>
              <a:ext uri="{FF2B5EF4-FFF2-40B4-BE49-F238E27FC236}">
                <a16:creationId xmlns:a16="http://schemas.microsoft.com/office/drawing/2014/main" id="{7294F7C4-C674-40A4-9CE4-A018264AE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24903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487489" y="1591139"/>
            <a:ext cx="590248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页面装入内存时，访问位初始化为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87489" y="1995425"/>
            <a:ext cx="590248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400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 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访问页面（读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写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时，访问位置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487488" y="2423985"/>
            <a:ext cx="8418539" cy="1636649"/>
            <a:chOff x="1115616" y="1817989"/>
            <a:chExt cx="6313904" cy="1227487"/>
          </a:xfrm>
        </p:grpSpPr>
        <p:sp>
          <p:nvSpPr>
            <p:cNvPr id="31" name="TextBox 30"/>
            <p:cNvSpPr txBox="1"/>
            <p:nvPr/>
          </p:nvSpPr>
          <p:spPr>
            <a:xfrm>
              <a:off x="1115616" y="1817989"/>
              <a:ext cx="485072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缺页时，从指针当前位置顺序检查环形链表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64611" y="2136476"/>
              <a:ext cx="2850465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访问位为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，则置换该页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0" name="图片 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6742" y="220622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3" name="TextBox 32"/>
            <p:cNvSpPr txBox="1"/>
            <p:nvPr/>
          </p:nvSpPr>
          <p:spPr>
            <a:xfrm>
              <a:off x="1664611" y="2422228"/>
              <a:ext cx="5764909" cy="62324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2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访问位为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，则访问位置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，并指针移动到下一个页面，直到找到可置换的页面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6" name="图片 3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6742" y="2491976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5FC1A47-974D-4916-892A-5A342329FC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时钟置换算法的实现</a:t>
            </a:r>
          </a:p>
        </p:txBody>
      </p:sp>
      <p:sp>
        <p:nvSpPr>
          <p:cNvPr id="17" name="文本占位符 1">
            <a:extLst>
              <a:ext uri="{FF2B5EF4-FFF2-40B4-BE49-F238E27FC236}">
                <a16:creationId xmlns:a16="http://schemas.microsoft.com/office/drawing/2014/main" id="{01BE1BF6-FEF3-4F66-A61C-ED42AF58A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1D5C1A72-1335-4615-88C0-9C7B635288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734718F1-D498-4683-A166-6CEF1D0FE7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F1DFAD7C-80C2-41FC-A521-03EF6767AB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21" name="文本占位符 5">
            <a:extLst>
              <a:ext uri="{FF2B5EF4-FFF2-40B4-BE49-F238E27FC236}">
                <a16:creationId xmlns:a16="http://schemas.microsoft.com/office/drawing/2014/main" id="{C053B34D-4377-4E54-A5A1-5EF6FADF18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72320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C0D804CB-8FB9-4D1D-858E-70A32B85613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101584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2009</a:t>
            </a:r>
            <a:endParaRPr lang="zh-CN" altLang="en-US" dirty="0"/>
          </a:p>
        </p:txBody>
      </p:sp>
      <p:sp>
        <p:nvSpPr>
          <p:cNvPr id="28" name="文本占位符 1">
            <a:extLst>
              <a:ext uri="{FF2B5EF4-FFF2-40B4-BE49-F238E27FC236}">
                <a16:creationId xmlns:a16="http://schemas.microsoft.com/office/drawing/2014/main" id="{021D078E-52D7-4548-9C07-08A9274EE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7F023EE-B884-4A15-BF13-6DE84D9F1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id="{9B21CAA4-A591-47C4-AD36-BA65DEE86D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1" name="文本占位符 4">
            <a:extLst>
              <a:ext uri="{FF2B5EF4-FFF2-40B4-BE49-F238E27FC236}">
                <a16:creationId xmlns:a16="http://schemas.microsoft.com/office/drawing/2014/main" id="{B35977D7-AC51-49D8-BB50-2196C8FCEF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1" y="72410"/>
            <a:ext cx="1566455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 </a:t>
            </a:r>
            <a:r>
              <a:rPr lang="zh-CN" altLang="en-US" dirty="0">
                <a:solidFill>
                  <a:schemeClr val="bg1"/>
                </a:solidFill>
              </a:rPr>
              <a:t>虚拟内存</a:t>
            </a:r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2625C709-640F-47EA-AAB5-F427EE3F18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79415" cy="369332"/>
          </a:xfrm>
        </p:spPr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页面置换算法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C4D44E-F818-4460-B04B-ECDE42F3D2EB}"/>
              </a:ext>
            </a:extLst>
          </p:cNvPr>
          <p:cNvSpPr txBox="1"/>
          <p:nvPr/>
        </p:nvSpPr>
        <p:spPr>
          <a:xfrm>
            <a:off x="52896" y="1630060"/>
            <a:ext cx="650210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请求分页管理系统中，假设某进程的页表内容见下表</a:t>
            </a:r>
            <a:r>
              <a:rPr lang="en-US" altLang="zh-CN" sz="2000" b="1" dirty="0"/>
              <a:t>.</a:t>
            </a:r>
            <a:endParaRPr lang="zh-CN" altLang="en-US" sz="2000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A22C7F8-618A-4C92-A20A-A80CCCC198FB}"/>
              </a:ext>
            </a:extLst>
          </p:cNvPr>
          <p:cNvSpPr txBox="1"/>
          <p:nvPr/>
        </p:nvSpPr>
        <p:spPr>
          <a:xfrm>
            <a:off x="282322" y="2172596"/>
            <a:ext cx="12181347" cy="4612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页面大小为4KB，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一次内存的访问时间是100ns，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一次快表(TLB)的访问时间是10ns，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处理一次缺页的平均时间10</a:t>
            </a:r>
            <a:r>
              <a:rPr lang="en-US" altLang="zh-CN" b="1" baseline="30000" dirty="0"/>
              <a:t>8</a:t>
            </a:r>
            <a:r>
              <a:rPr lang="zh-CN" altLang="en-US" b="1" dirty="0"/>
              <a:t>ns(已含更新 TLB和页表的时间)，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为进程分配</a:t>
            </a:r>
            <a:r>
              <a:rPr lang="en-US" altLang="zh-CN" b="1" dirty="0"/>
              <a:t>2</a:t>
            </a:r>
            <a:r>
              <a:rPr lang="zh-CN" altLang="en-US" b="1" dirty="0"/>
              <a:t>块物理内存，淘汰最长时间没有被使用的页面。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假设</a:t>
            </a:r>
            <a:r>
              <a:rPr lang="en-US" altLang="zh-CN" b="1" dirty="0"/>
              <a:t>	</a:t>
            </a:r>
            <a:r>
              <a:rPr lang="zh-CN" altLang="en-US" b="1" dirty="0"/>
              <a:t>① TLB初始为空;</a:t>
            </a:r>
            <a:r>
              <a:rPr lang="en-US" altLang="zh-CN" b="1" dirty="0"/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	</a:t>
            </a:r>
            <a:r>
              <a:rPr lang="zh-CN" altLang="en-US" b="1" dirty="0"/>
              <a:t>② 地址转换时先访问 TLB,若</a:t>
            </a:r>
            <a:r>
              <a:rPr lang="en-US" altLang="zh-CN" b="1" dirty="0"/>
              <a:t>TLB</a:t>
            </a:r>
            <a:r>
              <a:rPr lang="zh-CN" altLang="en-US" b="1" dirty="0"/>
              <a:t>未命中，再访问页表</a:t>
            </a:r>
            <a:r>
              <a:rPr lang="en-US" altLang="zh-CN" b="1" dirty="0"/>
              <a:t>(</a:t>
            </a:r>
            <a:r>
              <a:rPr lang="zh-CN" altLang="en-US" b="1" dirty="0"/>
              <a:t>忽略访问页表之后的</a:t>
            </a:r>
            <a:r>
              <a:rPr lang="en-US" altLang="zh-CN" b="1" dirty="0"/>
              <a:t>TLB</a:t>
            </a:r>
            <a:r>
              <a:rPr lang="zh-CN" altLang="en-US" b="1" dirty="0"/>
              <a:t>更新时间</a:t>
            </a:r>
            <a:r>
              <a:rPr lang="en-US" altLang="zh-CN" b="1" dirty="0"/>
              <a:t>);	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	③ </a:t>
            </a:r>
            <a:r>
              <a:rPr lang="zh-CN" altLang="en-US" b="1" dirty="0"/>
              <a:t>有效位为</a:t>
            </a:r>
            <a:r>
              <a:rPr lang="en-US" altLang="zh-CN" b="1" dirty="0"/>
              <a:t>0</a:t>
            </a:r>
            <a:r>
              <a:rPr lang="zh-CN" altLang="en-US" b="1" dirty="0"/>
              <a:t>表示页面不在内存，产生缺页中断，缺页中断处理后，返回到产生缺页中断的指令处重新执行。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</a:t>
            </a:r>
            <a:r>
              <a:rPr lang="zh-CN" altLang="en-US" b="1" dirty="0"/>
              <a:t>设有虚地址访问序列</a:t>
            </a:r>
            <a:r>
              <a:rPr lang="en-US" altLang="zh-CN" b="1" dirty="0"/>
              <a:t>2362H</a:t>
            </a:r>
            <a:r>
              <a:rPr lang="zh-CN" altLang="en-US" b="1" dirty="0"/>
              <a:t>、</a:t>
            </a:r>
            <a:r>
              <a:rPr lang="en-US" altLang="zh-CN" b="1" dirty="0"/>
              <a:t>1565H</a:t>
            </a:r>
            <a:r>
              <a:rPr lang="zh-CN" altLang="en-US" b="1" dirty="0"/>
              <a:t>、</a:t>
            </a:r>
            <a:r>
              <a:rPr lang="en-US" altLang="zh-CN" b="1" dirty="0"/>
              <a:t>25A5H,</a:t>
            </a:r>
            <a:r>
              <a:rPr lang="zh-CN" altLang="en-US" b="1" dirty="0"/>
              <a:t>请问</a:t>
            </a:r>
            <a:r>
              <a:rPr lang="en-US" altLang="zh-CN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	1)  </a:t>
            </a:r>
            <a:r>
              <a:rPr lang="zh-CN" altLang="en-US" b="1" dirty="0"/>
              <a:t>依次访问上述三个虚拟地址，各需多少时间</a:t>
            </a:r>
            <a:r>
              <a:rPr lang="en-US" altLang="zh-CN" b="1" dirty="0"/>
              <a:t>?</a:t>
            </a:r>
            <a:r>
              <a:rPr lang="zh-CN" altLang="en-US" b="1" dirty="0"/>
              <a:t>给出计算过程。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2</a:t>
            </a:r>
            <a:r>
              <a:rPr lang="zh-CN" altLang="en-US" b="1" dirty="0"/>
              <a:t>）基于上述访问序列，虚地址</a:t>
            </a:r>
            <a:r>
              <a:rPr lang="en-US" altLang="zh-CN" b="1" dirty="0"/>
              <a:t>1565H</a:t>
            </a:r>
            <a:r>
              <a:rPr lang="zh-CN" altLang="en-US" b="1" dirty="0"/>
              <a:t>的物理地址是多少</a:t>
            </a:r>
            <a:r>
              <a:rPr lang="en-US" altLang="zh-CN" b="1" dirty="0"/>
              <a:t>?</a:t>
            </a:r>
            <a:r>
              <a:rPr lang="zh-CN" altLang="en-US" b="1" dirty="0"/>
              <a:t>请说明理由。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4E70430-C29C-4944-8C81-E5F3FB84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392" y="646454"/>
            <a:ext cx="5164969" cy="17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3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3"/>
          <p:cNvSpPr>
            <a:spLocks noChangeArrowheads="1"/>
          </p:cNvSpPr>
          <p:nvPr/>
        </p:nvSpPr>
        <p:spPr bwMode="auto">
          <a:xfrm>
            <a:off x="3855983" y="1831091"/>
            <a:ext cx="4138399" cy="3962712"/>
          </a:xfrm>
          <a:prstGeom prst="ellipse">
            <a:avLst/>
          </a:prstGeom>
          <a:noFill/>
          <a:ln w="63500">
            <a:solidFill>
              <a:srgbClr val="FDD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3200">
              <a:solidFill>
                <a:srgbClr val="000099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1749653" y="5711320"/>
            <a:ext cx="1065995" cy="38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驻留位</a:t>
            </a:r>
          </a:p>
        </p:txBody>
      </p:sp>
      <p:sp>
        <p:nvSpPr>
          <p:cNvPr id="45" name="Rectangle 9"/>
          <p:cNvSpPr>
            <a:spLocks noChangeArrowheads="1"/>
          </p:cNvSpPr>
          <p:nvPr/>
        </p:nvSpPr>
        <p:spPr bwMode="auto">
          <a:xfrm>
            <a:off x="5915423" y="1557801"/>
            <a:ext cx="741788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</a:p>
        </p:txBody>
      </p:sp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5544528" y="1557801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47" name="Rectangle 11"/>
          <p:cNvSpPr>
            <a:spLocks noChangeArrowheads="1"/>
          </p:cNvSpPr>
          <p:nvPr/>
        </p:nvSpPr>
        <p:spPr bwMode="auto">
          <a:xfrm>
            <a:off x="4033741" y="1551979"/>
            <a:ext cx="1136527" cy="48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7:</a:t>
            </a:r>
            <a:endParaRPr lang="zh-CN" altLang="en-US" sz="32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48" name="Rectangle 12"/>
          <p:cNvSpPr>
            <a:spLocks noChangeArrowheads="1"/>
          </p:cNvSpPr>
          <p:nvPr/>
        </p:nvSpPr>
        <p:spPr bwMode="auto">
          <a:xfrm>
            <a:off x="5173633" y="1557801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49" name="Rectangle 13"/>
          <p:cNvSpPr>
            <a:spLocks noChangeArrowheads="1"/>
          </p:cNvSpPr>
          <p:nvPr/>
        </p:nvSpPr>
        <p:spPr bwMode="auto">
          <a:xfrm>
            <a:off x="3973108" y="2963296"/>
            <a:ext cx="741788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5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3602213" y="2963296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</a:p>
        </p:txBody>
      </p:sp>
      <p:sp>
        <p:nvSpPr>
          <p:cNvPr id="51" name="Rectangle 15"/>
          <p:cNvSpPr>
            <a:spLocks noChangeArrowheads="1"/>
          </p:cNvSpPr>
          <p:nvPr/>
        </p:nvSpPr>
        <p:spPr bwMode="auto">
          <a:xfrm>
            <a:off x="2091423" y="2957473"/>
            <a:ext cx="1136527" cy="48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1:</a:t>
            </a:r>
            <a:endParaRPr lang="zh-CN" altLang="en-US" sz="32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52" name="Rectangle 16"/>
          <p:cNvSpPr>
            <a:spLocks noChangeArrowheads="1"/>
          </p:cNvSpPr>
          <p:nvPr/>
        </p:nvSpPr>
        <p:spPr bwMode="auto">
          <a:xfrm>
            <a:off x="3231318" y="2963296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53" name="Rectangle 17"/>
          <p:cNvSpPr>
            <a:spLocks noChangeArrowheads="1"/>
          </p:cNvSpPr>
          <p:nvPr/>
        </p:nvSpPr>
        <p:spPr bwMode="auto">
          <a:xfrm>
            <a:off x="7974861" y="2963296"/>
            <a:ext cx="741788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3</a:t>
            </a:r>
          </a:p>
        </p:txBody>
      </p:sp>
      <p:sp>
        <p:nvSpPr>
          <p:cNvPr id="54" name="Rectangle 18"/>
          <p:cNvSpPr>
            <a:spLocks noChangeArrowheads="1"/>
          </p:cNvSpPr>
          <p:nvPr/>
        </p:nvSpPr>
        <p:spPr bwMode="auto">
          <a:xfrm>
            <a:off x="7603966" y="2963296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</a:p>
        </p:txBody>
      </p:sp>
      <p:sp>
        <p:nvSpPr>
          <p:cNvPr id="55" name="Rectangle 19"/>
          <p:cNvSpPr>
            <a:spLocks noChangeArrowheads="1"/>
          </p:cNvSpPr>
          <p:nvPr/>
        </p:nvSpPr>
        <p:spPr bwMode="auto">
          <a:xfrm>
            <a:off x="6093177" y="2957473"/>
            <a:ext cx="1136527" cy="48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4:</a:t>
            </a:r>
            <a:endParaRPr lang="zh-CN" altLang="en-US" sz="32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56" name="Rectangle 20"/>
          <p:cNvSpPr>
            <a:spLocks noChangeArrowheads="1"/>
          </p:cNvSpPr>
          <p:nvPr/>
        </p:nvSpPr>
        <p:spPr bwMode="auto">
          <a:xfrm>
            <a:off x="7233072" y="2963296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57" name="Rectangle 21"/>
          <p:cNvSpPr>
            <a:spLocks noChangeArrowheads="1"/>
          </p:cNvSpPr>
          <p:nvPr/>
        </p:nvSpPr>
        <p:spPr bwMode="auto">
          <a:xfrm>
            <a:off x="7252593" y="4934890"/>
            <a:ext cx="741788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4</a:t>
            </a:r>
          </a:p>
        </p:txBody>
      </p:sp>
      <p:sp>
        <p:nvSpPr>
          <p:cNvPr id="58" name="Rectangle 22"/>
          <p:cNvSpPr>
            <a:spLocks noChangeArrowheads="1"/>
          </p:cNvSpPr>
          <p:nvPr/>
        </p:nvSpPr>
        <p:spPr bwMode="auto">
          <a:xfrm>
            <a:off x="6881698" y="4934890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59" name="Rectangle 23"/>
          <p:cNvSpPr>
            <a:spLocks noChangeArrowheads="1"/>
          </p:cNvSpPr>
          <p:nvPr/>
        </p:nvSpPr>
        <p:spPr bwMode="auto">
          <a:xfrm>
            <a:off x="5390430" y="4929069"/>
            <a:ext cx="1136527" cy="48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0:</a:t>
            </a:r>
            <a:endParaRPr lang="zh-CN" altLang="en-US" sz="32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6510805" y="4934890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61" name="Rectangle 25"/>
          <p:cNvSpPr>
            <a:spLocks noChangeArrowheads="1"/>
          </p:cNvSpPr>
          <p:nvPr/>
        </p:nvSpPr>
        <p:spPr bwMode="auto">
          <a:xfrm>
            <a:off x="4578251" y="4934890"/>
            <a:ext cx="741788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62" name="Rectangle 26"/>
          <p:cNvSpPr>
            <a:spLocks noChangeArrowheads="1"/>
          </p:cNvSpPr>
          <p:nvPr/>
        </p:nvSpPr>
        <p:spPr bwMode="auto">
          <a:xfrm>
            <a:off x="4207357" y="4934890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63" name="Rectangle 27"/>
          <p:cNvSpPr>
            <a:spLocks noChangeArrowheads="1"/>
          </p:cNvSpPr>
          <p:nvPr/>
        </p:nvSpPr>
        <p:spPr bwMode="auto">
          <a:xfrm>
            <a:off x="2696566" y="4929069"/>
            <a:ext cx="1136527" cy="48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3:</a:t>
            </a:r>
            <a:endParaRPr lang="zh-CN" altLang="en-US" sz="32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64" name="Rectangle 28"/>
          <p:cNvSpPr>
            <a:spLocks noChangeArrowheads="1"/>
          </p:cNvSpPr>
          <p:nvPr/>
        </p:nvSpPr>
        <p:spPr bwMode="auto">
          <a:xfrm>
            <a:off x="3836462" y="4934890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65" name="Oval 29"/>
          <p:cNvSpPr>
            <a:spLocks noChangeArrowheads="1"/>
          </p:cNvSpPr>
          <p:nvPr/>
        </p:nvSpPr>
        <p:spPr bwMode="auto">
          <a:xfrm>
            <a:off x="5739735" y="3646520"/>
            <a:ext cx="273291" cy="273291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320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66" name="Line 30"/>
          <p:cNvSpPr>
            <a:spLocks noChangeShapeType="1"/>
          </p:cNvSpPr>
          <p:nvPr/>
        </p:nvSpPr>
        <p:spPr bwMode="auto">
          <a:xfrm>
            <a:off x="3992627" y="5491232"/>
            <a:ext cx="0" cy="390415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400" ker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Line 31"/>
          <p:cNvSpPr>
            <a:spLocks noChangeShapeType="1"/>
          </p:cNvSpPr>
          <p:nvPr/>
        </p:nvSpPr>
        <p:spPr bwMode="auto">
          <a:xfrm>
            <a:off x="4363522" y="5491232"/>
            <a:ext cx="0" cy="663705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400" ker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Line 32"/>
          <p:cNvSpPr>
            <a:spLocks noChangeShapeType="1"/>
          </p:cNvSpPr>
          <p:nvPr/>
        </p:nvSpPr>
        <p:spPr bwMode="auto">
          <a:xfrm>
            <a:off x="4910103" y="5491231"/>
            <a:ext cx="0" cy="956517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400" ker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Line 33"/>
          <p:cNvSpPr>
            <a:spLocks noChangeShapeType="1"/>
          </p:cNvSpPr>
          <p:nvPr/>
        </p:nvSpPr>
        <p:spPr bwMode="auto">
          <a:xfrm>
            <a:off x="2831144" y="6457508"/>
            <a:ext cx="2069199" cy="0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400" ker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Line 34"/>
          <p:cNvSpPr>
            <a:spLocks noChangeShapeType="1"/>
          </p:cNvSpPr>
          <p:nvPr/>
        </p:nvSpPr>
        <p:spPr bwMode="auto">
          <a:xfrm>
            <a:off x="2831143" y="6164698"/>
            <a:ext cx="1522619" cy="0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400" ker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Line 35"/>
          <p:cNvSpPr>
            <a:spLocks noChangeShapeType="1"/>
          </p:cNvSpPr>
          <p:nvPr/>
        </p:nvSpPr>
        <p:spPr bwMode="auto">
          <a:xfrm>
            <a:off x="2831144" y="5891407"/>
            <a:ext cx="1151724" cy="0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2400" kern="0">
              <a:solidFill>
                <a:srgbClr val="0000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Rectangle 7"/>
          <p:cNvSpPr>
            <a:spLocks noChangeArrowheads="1"/>
          </p:cNvSpPr>
          <p:nvPr/>
        </p:nvSpPr>
        <p:spPr bwMode="auto">
          <a:xfrm>
            <a:off x="1742852" y="6004548"/>
            <a:ext cx="1065995" cy="38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访问位</a:t>
            </a:r>
          </a:p>
        </p:txBody>
      </p:sp>
      <p:sp>
        <p:nvSpPr>
          <p:cNvPr id="74" name="Rectangle 7"/>
          <p:cNvSpPr>
            <a:spLocks noChangeArrowheads="1"/>
          </p:cNvSpPr>
          <p:nvPr/>
        </p:nvSpPr>
        <p:spPr bwMode="auto">
          <a:xfrm>
            <a:off x="2033529" y="6317742"/>
            <a:ext cx="791881" cy="38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帧号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463854" y="2605328"/>
            <a:ext cx="2583529" cy="2174783"/>
            <a:chOff x="3450132" y="2269256"/>
            <a:chExt cx="1937647" cy="1631087"/>
          </a:xfrm>
        </p:grpSpPr>
        <p:sp>
          <p:nvSpPr>
            <p:cNvPr id="35" name="Line 8"/>
            <p:cNvSpPr>
              <a:spLocks noChangeShapeType="1"/>
            </p:cNvSpPr>
            <p:nvPr/>
          </p:nvSpPr>
          <p:spPr bwMode="auto">
            <a:xfrm>
              <a:off x="3450132" y="2269256"/>
              <a:ext cx="951636" cy="805231"/>
            </a:xfrm>
            <a:prstGeom prst="line">
              <a:avLst/>
            </a:prstGeom>
            <a:noFill/>
            <a:ln w="50800">
              <a:noFill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2400" ker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Line 8"/>
            <p:cNvSpPr>
              <a:spLocks noChangeShapeType="1"/>
            </p:cNvSpPr>
            <p:nvPr/>
          </p:nvSpPr>
          <p:spPr bwMode="auto">
            <a:xfrm>
              <a:off x="4436143" y="3095112"/>
              <a:ext cx="951636" cy="80523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2400" ker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7" name="Rectangle 13"/>
          <p:cNvSpPr>
            <a:spLocks noChangeArrowheads="1"/>
          </p:cNvSpPr>
          <p:nvPr/>
        </p:nvSpPr>
        <p:spPr bwMode="auto">
          <a:xfrm>
            <a:off x="3977477" y="2959894"/>
            <a:ext cx="741788" cy="50754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5</a:t>
            </a:r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3592452" y="2959893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6874814" y="4934890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40" name="Rectangle 26"/>
          <p:cNvSpPr>
            <a:spLocks noChangeArrowheads="1"/>
          </p:cNvSpPr>
          <p:nvPr/>
        </p:nvSpPr>
        <p:spPr bwMode="auto">
          <a:xfrm>
            <a:off x="4204490" y="4939238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41" name="Rectangle 10"/>
          <p:cNvSpPr>
            <a:spLocks noChangeArrowheads="1"/>
          </p:cNvSpPr>
          <p:nvPr/>
        </p:nvSpPr>
        <p:spPr bwMode="auto">
          <a:xfrm>
            <a:off x="5549148" y="1554385"/>
            <a:ext cx="351373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44" name="Rectangle 17"/>
          <p:cNvSpPr>
            <a:spLocks noChangeArrowheads="1"/>
          </p:cNvSpPr>
          <p:nvPr/>
        </p:nvSpPr>
        <p:spPr bwMode="auto">
          <a:xfrm>
            <a:off x="7955340" y="2967428"/>
            <a:ext cx="741788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6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72" name="Rectangle 25"/>
          <p:cNvSpPr>
            <a:spLocks noChangeArrowheads="1"/>
          </p:cNvSpPr>
          <p:nvPr/>
        </p:nvSpPr>
        <p:spPr bwMode="auto">
          <a:xfrm>
            <a:off x="4572460" y="4939238"/>
            <a:ext cx="741788" cy="50754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 eaLnBrk="1" hangingPunct="1"/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7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78E175B-0C26-4B42-AAA4-5AA344D2C5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6761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时钟置换算法图示</a:t>
            </a:r>
          </a:p>
        </p:txBody>
      </p:sp>
      <p:sp>
        <p:nvSpPr>
          <p:cNvPr id="75" name="文本占位符 1">
            <a:extLst>
              <a:ext uri="{FF2B5EF4-FFF2-40B4-BE49-F238E27FC236}">
                <a16:creationId xmlns:a16="http://schemas.microsoft.com/office/drawing/2014/main" id="{BA655B45-DA57-44D3-A283-F8AAD6AB50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id="{3CE7679E-EB2E-41A0-888B-E72663540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77" name="文本占位符 3">
            <a:extLst>
              <a:ext uri="{FF2B5EF4-FFF2-40B4-BE49-F238E27FC236}">
                <a16:creationId xmlns:a16="http://schemas.microsoft.com/office/drawing/2014/main" id="{0FA02DB2-4E44-462E-81A2-5FE882A27C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78" name="文本占位符 4">
            <a:extLst>
              <a:ext uri="{FF2B5EF4-FFF2-40B4-BE49-F238E27FC236}">
                <a16:creationId xmlns:a16="http://schemas.microsoft.com/office/drawing/2014/main" id="{55CB2EEC-807A-4472-8319-82EA73DAC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79" name="文本占位符 5">
            <a:extLst>
              <a:ext uri="{FF2B5EF4-FFF2-40B4-BE49-F238E27FC236}">
                <a16:creationId xmlns:a16="http://schemas.microsoft.com/office/drawing/2014/main" id="{2F1740E7-522B-4DE0-B237-61331A5304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81305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100000">
                                      <p:cBhvr>
                                        <p:cTn id="2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800000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800000"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5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0" grpId="1" animBg="1"/>
      <p:bldP spid="53" grpId="0" animBg="1"/>
      <p:bldP spid="58" grpId="0" animBg="1"/>
      <p:bldP spid="58" grpId="1" animBg="1"/>
      <p:bldP spid="58" grpId="2" animBg="1"/>
      <p:bldP spid="61" grpId="0" animBg="1"/>
      <p:bldP spid="62" grpId="0" animBg="1"/>
      <p:bldP spid="37" grpId="0"/>
      <p:bldP spid="37" grpId="1"/>
      <p:bldP spid="37" grpId="2"/>
      <p:bldP spid="38" grpId="0" animBg="1"/>
      <p:bldP spid="38" grpId="1" animBg="1"/>
      <p:bldP spid="39" grpId="0" animBg="1"/>
      <p:bldP spid="39" grpId="1" animBg="1"/>
      <p:bldP spid="39" grpId="2" animBg="1"/>
      <p:bldP spid="40" grpId="0" animBg="1"/>
      <p:bldP spid="41" grpId="0" animBg="1"/>
      <p:bldP spid="44" grpId="0" animBg="1"/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矩形 360"/>
          <p:cNvSpPr/>
          <p:nvPr/>
        </p:nvSpPr>
        <p:spPr>
          <a:xfrm>
            <a:off x="1087299" y="4677734"/>
            <a:ext cx="10253763" cy="1988665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267" dirty="0"/>
          </a:p>
        </p:txBody>
      </p:sp>
      <p:sp>
        <p:nvSpPr>
          <p:cNvPr id="8" name="矩形 7"/>
          <p:cNvSpPr/>
          <p:nvPr/>
        </p:nvSpPr>
        <p:spPr>
          <a:xfrm>
            <a:off x="1120043" y="1546368"/>
            <a:ext cx="10174259" cy="2972661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267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117171" y="2015425"/>
            <a:ext cx="10177131" cy="0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17171" y="2462404"/>
            <a:ext cx="10177131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17171" y="4074475"/>
            <a:ext cx="10177131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518117" y="2462405"/>
            <a:ext cx="0" cy="1636681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041087" y="1546368"/>
            <a:ext cx="0" cy="25527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57001" y="1435216"/>
            <a:ext cx="979769" cy="530082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54347" y="142850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87153" y="141186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90779" y="141186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8776" y="141186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52716" y="141186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3737" y="141285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03703" y="142404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847005" y="2257019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847005" y="266508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828556" y="305500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829603" y="344493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300687" y="141758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167551" y="1922775"/>
            <a:ext cx="1464464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61846" y="1455591"/>
            <a:ext cx="1161413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167551" y="4029531"/>
            <a:ext cx="1559715" cy="3659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277198" y="2732166"/>
            <a:ext cx="512961" cy="125463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8046304" y="143364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820204" y="1419176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1088371" y="5271492"/>
            <a:ext cx="115212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驻留页面的页表项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178523" y="2344293"/>
            <a:ext cx="390043" cy="1722044"/>
            <a:chOff x="1869542" y="1658095"/>
            <a:chExt cx="292532" cy="1291533"/>
          </a:xfrm>
        </p:grpSpPr>
        <p:sp>
          <p:nvSpPr>
            <p:cNvPr id="17" name="文本框 16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" name="文本框 412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" name="文本框 413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" name="文本框 414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2541469" y="2352831"/>
            <a:ext cx="390043" cy="1722044"/>
            <a:chOff x="1869542" y="1658095"/>
            <a:chExt cx="292532" cy="1291533"/>
          </a:xfrm>
        </p:grpSpPr>
        <p:sp>
          <p:nvSpPr>
            <p:cNvPr id="417" name="文本框 416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" name="文本框 417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9" name="文本框 418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0" name="文本框 419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3997491" y="2325116"/>
            <a:ext cx="390043" cy="1722044"/>
            <a:chOff x="1869542" y="1658095"/>
            <a:chExt cx="292532" cy="1291533"/>
          </a:xfrm>
        </p:grpSpPr>
        <p:sp>
          <p:nvSpPr>
            <p:cNvPr id="422" name="文本框 421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3" name="文本框 422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6" name="组合 425"/>
          <p:cNvGrpSpPr/>
          <p:nvPr/>
        </p:nvGrpSpPr>
        <p:grpSpPr>
          <a:xfrm>
            <a:off x="4875956" y="2318445"/>
            <a:ext cx="390043" cy="1722044"/>
            <a:chOff x="1869542" y="1658095"/>
            <a:chExt cx="292532" cy="1291533"/>
          </a:xfrm>
        </p:grpSpPr>
        <p:sp>
          <p:nvSpPr>
            <p:cNvPr id="427" name="文本框 426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文本框 427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9" name="文本框 428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0" name="文本框 429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5674663" y="2318445"/>
            <a:ext cx="390043" cy="1722044"/>
            <a:chOff x="1869542" y="1658095"/>
            <a:chExt cx="292532" cy="1291533"/>
          </a:xfrm>
        </p:grpSpPr>
        <p:sp>
          <p:nvSpPr>
            <p:cNvPr id="432" name="文本框 431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3" name="文本框 432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4" name="文本框 433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5" name="文本框 434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7316132" y="2347011"/>
            <a:ext cx="390043" cy="1722044"/>
            <a:chOff x="1869542" y="1658095"/>
            <a:chExt cx="292532" cy="1291533"/>
          </a:xfrm>
        </p:grpSpPr>
        <p:sp>
          <p:nvSpPr>
            <p:cNvPr id="443" name="文本框 442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4" name="文本框 443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5" name="文本框 444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6" name="文本框 445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2" name="组合 451"/>
          <p:cNvGrpSpPr/>
          <p:nvPr/>
        </p:nvGrpSpPr>
        <p:grpSpPr>
          <a:xfrm>
            <a:off x="8942649" y="2348697"/>
            <a:ext cx="390043" cy="1722044"/>
            <a:chOff x="1869542" y="1658095"/>
            <a:chExt cx="292532" cy="1291533"/>
          </a:xfrm>
        </p:grpSpPr>
        <p:sp>
          <p:nvSpPr>
            <p:cNvPr id="453" name="文本框 452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4" name="文本框 453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5" name="文本框 454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6" name="文本框 455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7" name="文本框 466"/>
          <p:cNvSpPr txBox="1"/>
          <p:nvPr/>
        </p:nvSpPr>
        <p:spPr>
          <a:xfrm>
            <a:off x="3199906" y="1939031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8" name="文本框 467"/>
          <p:cNvSpPr txBox="1"/>
          <p:nvPr/>
        </p:nvSpPr>
        <p:spPr>
          <a:xfrm>
            <a:off x="4025926" y="1939031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9" name="文本框 468"/>
          <p:cNvSpPr txBox="1"/>
          <p:nvPr/>
        </p:nvSpPr>
        <p:spPr>
          <a:xfrm>
            <a:off x="4908367" y="1958125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0" name="文本框 469"/>
          <p:cNvSpPr txBox="1"/>
          <p:nvPr/>
        </p:nvSpPr>
        <p:spPr>
          <a:xfrm>
            <a:off x="5692551" y="1946995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" name="文本框 470"/>
          <p:cNvSpPr txBox="1"/>
          <p:nvPr/>
        </p:nvSpPr>
        <p:spPr>
          <a:xfrm>
            <a:off x="6547222" y="1947119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7334020" y="1956049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8197976" y="1945812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4" name="文本框 473"/>
          <p:cNvSpPr txBox="1"/>
          <p:nvPr/>
        </p:nvSpPr>
        <p:spPr>
          <a:xfrm>
            <a:off x="8964103" y="1945812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5" name="文本框 474"/>
          <p:cNvSpPr txBox="1"/>
          <p:nvPr/>
        </p:nvSpPr>
        <p:spPr>
          <a:xfrm>
            <a:off x="9808295" y="1945709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6" name="文本框 475"/>
          <p:cNvSpPr txBox="1"/>
          <p:nvPr/>
        </p:nvSpPr>
        <p:spPr>
          <a:xfrm>
            <a:off x="10578168" y="1946009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7" name="组合 476"/>
          <p:cNvGrpSpPr/>
          <p:nvPr/>
        </p:nvGrpSpPr>
        <p:grpSpPr>
          <a:xfrm>
            <a:off x="6612708" y="2079173"/>
            <a:ext cx="312000" cy="2312617"/>
            <a:chOff x="4525237" y="1803105"/>
            <a:chExt cx="234000" cy="1734463"/>
          </a:xfrm>
        </p:grpSpPr>
        <p:sp>
          <p:nvSpPr>
            <p:cNvPr id="478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79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480" name="组合 479"/>
          <p:cNvGrpSpPr/>
          <p:nvPr/>
        </p:nvGrpSpPr>
        <p:grpSpPr>
          <a:xfrm>
            <a:off x="8262213" y="2085750"/>
            <a:ext cx="312000" cy="2312617"/>
            <a:chOff x="4525237" y="1803105"/>
            <a:chExt cx="234000" cy="1734463"/>
          </a:xfrm>
        </p:grpSpPr>
        <p:sp>
          <p:nvSpPr>
            <p:cNvPr id="481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82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483" name="组合 482"/>
          <p:cNvGrpSpPr/>
          <p:nvPr/>
        </p:nvGrpSpPr>
        <p:grpSpPr>
          <a:xfrm>
            <a:off x="9874784" y="2091822"/>
            <a:ext cx="312000" cy="2312617"/>
            <a:chOff x="4525237" y="1803105"/>
            <a:chExt cx="234000" cy="1734463"/>
          </a:xfrm>
        </p:grpSpPr>
        <p:sp>
          <p:nvSpPr>
            <p:cNvPr id="484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85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10661527" y="2074804"/>
            <a:ext cx="312000" cy="2312617"/>
            <a:chOff x="4525237" y="1803105"/>
            <a:chExt cx="234000" cy="1734463"/>
          </a:xfrm>
        </p:grpSpPr>
        <p:sp>
          <p:nvSpPr>
            <p:cNvPr id="487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88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489" name="TextBox 58"/>
          <p:cNvSpPr txBox="1"/>
          <p:nvPr/>
        </p:nvSpPr>
        <p:spPr>
          <a:xfrm>
            <a:off x="3187563" y="3163320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9" name="TextBox 58"/>
          <p:cNvSpPr txBox="1"/>
          <p:nvPr/>
        </p:nvSpPr>
        <p:spPr>
          <a:xfrm>
            <a:off x="4004593" y="2330563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TextBox 58"/>
          <p:cNvSpPr txBox="1"/>
          <p:nvPr/>
        </p:nvSpPr>
        <p:spPr>
          <a:xfrm>
            <a:off x="4877187" y="3537723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5" name="TextBox 58"/>
          <p:cNvSpPr txBox="1"/>
          <p:nvPr/>
        </p:nvSpPr>
        <p:spPr>
          <a:xfrm>
            <a:off x="5681660" y="2696537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0" name="组合 629"/>
          <p:cNvGrpSpPr/>
          <p:nvPr/>
        </p:nvGrpSpPr>
        <p:grpSpPr>
          <a:xfrm>
            <a:off x="2146206" y="4865284"/>
            <a:ext cx="781228" cy="1658280"/>
            <a:chOff x="8146316" y="3693574"/>
            <a:chExt cx="585921" cy="1243710"/>
          </a:xfrm>
        </p:grpSpPr>
        <p:sp>
          <p:nvSpPr>
            <p:cNvPr id="631" name="矩形 63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2" name="矩形 63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3" name="矩形 63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4" name="矩形 63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5" name="矩形 63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6" name="矩形 63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7" name="矩形 63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8" name="矩形 63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9" name="TextBox 377"/>
            <p:cNvSpPr txBox="1"/>
            <p:nvPr/>
          </p:nvSpPr>
          <p:spPr>
            <a:xfrm>
              <a:off x="8146316" y="371599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0" name="TextBox 378"/>
            <p:cNvSpPr txBox="1"/>
            <p:nvPr/>
          </p:nvSpPr>
          <p:spPr>
            <a:xfrm>
              <a:off x="8146316" y="4003680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1" name="TextBox 379"/>
            <p:cNvSpPr txBox="1"/>
            <p:nvPr/>
          </p:nvSpPr>
          <p:spPr>
            <a:xfrm>
              <a:off x="8154097" y="429734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2" name="TextBox 380"/>
            <p:cNvSpPr txBox="1"/>
            <p:nvPr/>
          </p:nvSpPr>
          <p:spPr>
            <a:xfrm>
              <a:off x="8154097" y="459103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3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4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5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6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64" name="组合 663"/>
          <p:cNvGrpSpPr/>
          <p:nvPr/>
        </p:nvGrpSpPr>
        <p:grpSpPr>
          <a:xfrm>
            <a:off x="2980545" y="4862664"/>
            <a:ext cx="781228" cy="1658280"/>
            <a:chOff x="8146316" y="3693574"/>
            <a:chExt cx="585921" cy="1243710"/>
          </a:xfrm>
        </p:grpSpPr>
        <p:sp>
          <p:nvSpPr>
            <p:cNvPr id="665" name="矩形 6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66" name="矩形 6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67" name="矩形 6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68" name="矩形 6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69" name="矩形 6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0" name="矩形 6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1" name="矩形 6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2" name="矩形 6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73" name="TextBox 377"/>
            <p:cNvSpPr txBox="1"/>
            <p:nvPr/>
          </p:nvSpPr>
          <p:spPr>
            <a:xfrm>
              <a:off x="8146316" y="371599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4" name="TextBox 378"/>
            <p:cNvSpPr txBox="1"/>
            <p:nvPr/>
          </p:nvSpPr>
          <p:spPr>
            <a:xfrm>
              <a:off x="8146316" y="4003680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5" name="TextBox 379"/>
            <p:cNvSpPr txBox="1"/>
            <p:nvPr/>
          </p:nvSpPr>
          <p:spPr>
            <a:xfrm>
              <a:off x="8154097" y="429734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6" name="TextBox 380"/>
            <p:cNvSpPr txBox="1"/>
            <p:nvPr/>
          </p:nvSpPr>
          <p:spPr>
            <a:xfrm>
              <a:off x="8154097" y="459103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7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8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9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0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3808358" y="4862664"/>
            <a:ext cx="781228" cy="1658280"/>
            <a:chOff x="8146316" y="3693574"/>
            <a:chExt cx="585921" cy="1243710"/>
          </a:xfrm>
        </p:grpSpPr>
        <p:sp>
          <p:nvSpPr>
            <p:cNvPr id="682" name="矩形 68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3" name="矩形 68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4" name="矩形 68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5" name="矩形 68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6" name="矩形 68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7" name="矩形 68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8" name="矩形 68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89" name="矩形 68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90" name="TextBox 377"/>
            <p:cNvSpPr txBox="1"/>
            <p:nvPr/>
          </p:nvSpPr>
          <p:spPr>
            <a:xfrm>
              <a:off x="8146316" y="371599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1" name="TextBox 378"/>
            <p:cNvSpPr txBox="1"/>
            <p:nvPr/>
          </p:nvSpPr>
          <p:spPr>
            <a:xfrm>
              <a:off x="8146316" y="4003680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2" name="TextBox 379"/>
            <p:cNvSpPr txBox="1"/>
            <p:nvPr/>
          </p:nvSpPr>
          <p:spPr>
            <a:xfrm>
              <a:off x="8154097" y="429734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3" name="TextBox 380"/>
            <p:cNvSpPr txBox="1"/>
            <p:nvPr/>
          </p:nvSpPr>
          <p:spPr>
            <a:xfrm>
              <a:off x="8154097" y="459103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4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5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6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7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98" name="组合 697"/>
          <p:cNvGrpSpPr/>
          <p:nvPr/>
        </p:nvGrpSpPr>
        <p:grpSpPr>
          <a:xfrm>
            <a:off x="4645073" y="4862664"/>
            <a:ext cx="781228" cy="1658280"/>
            <a:chOff x="8146316" y="3693574"/>
            <a:chExt cx="585921" cy="1243710"/>
          </a:xfrm>
        </p:grpSpPr>
        <p:sp>
          <p:nvSpPr>
            <p:cNvPr id="699" name="矩形 69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00" name="矩形 69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01" name="矩形 70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02" name="矩形 70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03" name="矩形 70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04" name="矩形 70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05" name="矩形 70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06" name="矩形 70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07" name="TextBox 377"/>
            <p:cNvSpPr txBox="1"/>
            <p:nvPr/>
          </p:nvSpPr>
          <p:spPr>
            <a:xfrm>
              <a:off x="8146316" y="371599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8" name="TextBox 378"/>
            <p:cNvSpPr txBox="1"/>
            <p:nvPr/>
          </p:nvSpPr>
          <p:spPr>
            <a:xfrm>
              <a:off x="8146316" y="4003680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9" name="TextBox 379"/>
            <p:cNvSpPr txBox="1"/>
            <p:nvPr/>
          </p:nvSpPr>
          <p:spPr>
            <a:xfrm>
              <a:off x="8154097" y="429734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0" name="TextBox 380"/>
            <p:cNvSpPr txBox="1"/>
            <p:nvPr/>
          </p:nvSpPr>
          <p:spPr>
            <a:xfrm>
              <a:off x="8154097" y="459103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1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2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3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4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5" name="组合 714"/>
          <p:cNvGrpSpPr/>
          <p:nvPr/>
        </p:nvGrpSpPr>
        <p:grpSpPr>
          <a:xfrm>
            <a:off x="5471141" y="4862664"/>
            <a:ext cx="781228" cy="1658280"/>
            <a:chOff x="8146316" y="3693574"/>
            <a:chExt cx="585921" cy="1243710"/>
          </a:xfrm>
        </p:grpSpPr>
        <p:sp>
          <p:nvSpPr>
            <p:cNvPr id="716" name="矩形 71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17" name="矩形 71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18" name="矩形 71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19" name="矩形 71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20" name="矩形 71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21" name="矩形 72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22" name="矩形 72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23" name="矩形 72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24" name="TextBox 377"/>
            <p:cNvSpPr txBox="1"/>
            <p:nvPr/>
          </p:nvSpPr>
          <p:spPr>
            <a:xfrm>
              <a:off x="8146316" y="371599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5" name="TextBox 378"/>
            <p:cNvSpPr txBox="1"/>
            <p:nvPr/>
          </p:nvSpPr>
          <p:spPr>
            <a:xfrm>
              <a:off x="8146316" y="4003680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6" name="TextBox 379"/>
            <p:cNvSpPr txBox="1"/>
            <p:nvPr/>
          </p:nvSpPr>
          <p:spPr>
            <a:xfrm>
              <a:off x="8154097" y="429734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7" name="TextBox 380"/>
            <p:cNvSpPr txBox="1"/>
            <p:nvPr/>
          </p:nvSpPr>
          <p:spPr>
            <a:xfrm>
              <a:off x="8154097" y="459103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8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9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0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1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2" name="组合 731"/>
          <p:cNvGrpSpPr/>
          <p:nvPr/>
        </p:nvGrpSpPr>
        <p:grpSpPr>
          <a:xfrm>
            <a:off x="6313633" y="4862664"/>
            <a:ext cx="781228" cy="1658280"/>
            <a:chOff x="8146316" y="3693574"/>
            <a:chExt cx="585921" cy="1243710"/>
          </a:xfrm>
        </p:grpSpPr>
        <p:sp>
          <p:nvSpPr>
            <p:cNvPr id="733" name="矩形 73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34" name="矩形 73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35" name="矩形 73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36" name="矩形 73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37" name="矩形 73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38" name="矩形 73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39" name="矩形 73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40" name="矩形 73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41" name="TextBox 377"/>
            <p:cNvSpPr txBox="1"/>
            <p:nvPr/>
          </p:nvSpPr>
          <p:spPr>
            <a:xfrm>
              <a:off x="8146316" y="371599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2" name="TextBox 378"/>
            <p:cNvSpPr txBox="1"/>
            <p:nvPr/>
          </p:nvSpPr>
          <p:spPr>
            <a:xfrm>
              <a:off x="8146316" y="4003680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3" name="TextBox 379"/>
            <p:cNvSpPr txBox="1"/>
            <p:nvPr/>
          </p:nvSpPr>
          <p:spPr>
            <a:xfrm>
              <a:off x="8154097" y="429734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4" name="TextBox 380"/>
            <p:cNvSpPr txBox="1"/>
            <p:nvPr/>
          </p:nvSpPr>
          <p:spPr>
            <a:xfrm>
              <a:off x="8154097" y="459103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5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6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7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8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6" name="组合 765"/>
          <p:cNvGrpSpPr/>
          <p:nvPr/>
        </p:nvGrpSpPr>
        <p:grpSpPr>
          <a:xfrm>
            <a:off x="6306808" y="4871157"/>
            <a:ext cx="791728" cy="1649788"/>
            <a:chOff x="8138441" y="3699943"/>
            <a:chExt cx="593796" cy="1237341"/>
          </a:xfrm>
        </p:grpSpPr>
        <p:sp>
          <p:nvSpPr>
            <p:cNvPr id="767" name="矩形 76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68" name="矩形 76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69" name="矩形 76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0" name="矩形 76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1" name="矩形 77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2" name="矩形 77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3" name="矩形 77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4" name="矩形 77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5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6" name="TextBox 378"/>
            <p:cNvSpPr txBox="1"/>
            <p:nvPr/>
          </p:nvSpPr>
          <p:spPr>
            <a:xfrm>
              <a:off x="8142114" y="400365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7" name="TextBox 379"/>
            <p:cNvSpPr txBox="1"/>
            <p:nvPr/>
          </p:nvSpPr>
          <p:spPr>
            <a:xfrm>
              <a:off x="8154097" y="429734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8" name="TextBox 380"/>
            <p:cNvSpPr txBox="1"/>
            <p:nvPr/>
          </p:nvSpPr>
          <p:spPr>
            <a:xfrm>
              <a:off x="8154097" y="459103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9" name="TextBox 382"/>
            <p:cNvSpPr txBox="1"/>
            <p:nvPr/>
          </p:nvSpPr>
          <p:spPr>
            <a:xfrm>
              <a:off x="8426244" y="3699943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0" name="TextBox 383"/>
            <p:cNvSpPr txBox="1"/>
            <p:nvPr/>
          </p:nvSpPr>
          <p:spPr>
            <a:xfrm>
              <a:off x="8418775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1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2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3" name="组合 782"/>
          <p:cNvGrpSpPr/>
          <p:nvPr/>
        </p:nvGrpSpPr>
        <p:grpSpPr>
          <a:xfrm>
            <a:off x="6296747" y="4871157"/>
            <a:ext cx="800263" cy="1649788"/>
            <a:chOff x="8132040" y="3699943"/>
            <a:chExt cx="600197" cy="1237341"/>
          </a:xfrm>
        </p:grpSpPr>
        <p:sp>
          <p:nvSpPr>
            <p:cNvPr id="784" name="矩形 78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5" name="矩形 78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6" name="矩形 78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7" name="矩形 78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8" name="矩形 78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9" name="矩形 78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90" name="矩形 78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91" name="矩形 79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92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3" name="TextBox 378"/>
            <p:cNvSpPr txBox="1"/>
            <p:nvPr/>
          </p:nvSpPr>
          <p:spPr>
            <a:xfrm>
              <a:off x="8140018" y="4011158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4" name="TextBox 379"/>
            <p:cNvSpPr txBox="1"/>
            <p:nvPr/>
          </p:nvSpPr>
          <p:spPr>
            <a:xfrm>
              <a:off x="8132040" y="4293063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5" name="TextBox 380"/>
            <p:cNvSpPr txBox="1"/>
            <p:nvPr/>
          </p:nvSpPr>
          <p:spPr>
            <a:xfrm>
              <a:off x="8154097" y="459103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6" name="TextBox 382"/>
            <p:cNvSpPr txBox="1"/>
            <p:nvPr/>
          </p:nvSpPr>
          <p:spPr>
            <a:xfrm>
              <a:off x="8426244" y="3699943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7" name="TextBox 383"/>
            <p:cNvSpPr txBox="1"/>
            <p:nvPr/>
          </p:nvSpPr>
          <p:spPr>
            <a:xfrm>
              <a:off x="8411088" y="4003562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8" name="TextBox 384"/>
            <p:cNvSpPr txBox="1"/>
            <p:nvPr/>
          </p:nvSpPr>
          <p:spPr>
            <a:xfrm>
              <a:off x="8433355" y="4269352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9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01" name="组合 800"/>
          <p:cNvGrpSpPr/>
          <p:nvPr/>
        </p:nvGrpSpPr>
        <p:grpSpPr>
          <a:xfrm>
            <a:off x="6296186" y="4871157"/>
            <a:ext cx="791064" cy="1632276"/>
            <a:chOff x="8132303" y="3699943"/>
            <a:chExt cx="593298" cy="1224207"/>
          </a:xfrm>
        </p:grpSpPr>
        <p:sp>
          <p:nvSpPr>
            <p:cNvPr id="802" name="矩形 80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3" name="矩形 80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4" name="矩形 80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5" name="矩形 80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6" name="矩形 80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7" name="矩形 80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8" name="矩形 80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9" name="矩形 80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10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1" name="TextBox 378"/>
            <p:cNvSpPr txBox="1"/>
            <p:nvPr/>
          </p:nvSpPr>
          <p:spPr>
            <a:xfrm>
              <a:off x="8140018" y="4011158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2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3" name="TextBox 380"/>
            <p:cNvSpPr txBox="1"/>
            <p:nvPr/>
          </p:nvSpPr>
          <p:spPr>
            <a:xfrm>
              <a:off x="8133977" y="457790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4" name="TextBox 382"/>
            <p:cNvSpPr txBox="1"/>
            <p:nvPr/>
          </p:nvSpPr>
          <p:spPr>
            <a:xfrm>
              <a:off x="8426244" y="3699943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5" name="TextBox 383"/>
            <p:cNvSpPr txBox="1"/>
            <p:nvPr/>
          </p:nvSpPr>
          <p:spPr>
            <a:xfrm>
              <a:off x="8411088" y="4003562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6" name="TextBox 384"/>
            <p:cNvSpPr txBox="1"/>
            <p:nvPr/>
          </p:nvSpPr>
          <p:spPr>
            <a:xfrm>
              <a:off x="8419810" y="4269352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7" name="TextBox 385"/>
            <p:cNvSpPr txBox="1"/>
            <p:nvPr/>
          </p:nvSpPr>
          <p:spPr>
            <a:xfrm>
              <a:off x="8402177" y="4567999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8" name="组合 817"/>
          <p:cNvGrpSpPr/>
          <p:nvPr/>
        </p:nvGrpSpPr>
        <p:grpSpPr>
          <a:xfrm>
            <a:off x="6295249" y="4865512"/>
            <a:ext cx="791064" cy="1631617"/>
            <a:chOff x="8132303" y="3699943"/>
            <a:chExt cx="593298" cy="1223713"/>
          </a:xfrm>
        </p:grpSpPr>
        <p:sp>
          <p:nvSpPr>
            <p:cNvPr id="819" name="矩形 81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0" name="矩形 81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1" name="矩形 82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2" name="矩形 82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3" name="矩形 82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4" name="矩形 82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5" name="矩形 82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6" name="矩形 82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7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8" name="TextBox 378"/>
            <p:cNvSpPr txBox="1"/>
            <p:nvPr/>
          </p:nvSpPr>
          <p:spPr>
            <a:xfrm>
              <a:off x="8140018" y="4011158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9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0" name="TextBox 380"/>
            <p:cNvSpPr txBox="1"/>
            <p:nvPr/>
          </p:nvSpPr>
          <p:spPr>
            <a:xfrm>
              <a:off x="8140018" y="457740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1" name="TextBox 382"/>
            <p:cNvSpPr txBox="1"/>
            <p:nvPr/>
          </p:nvSpPr>
          <p:spPr>
            <a:xfrm>
              <a:off x="8426244" y="3699943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2" name="TextBox 383"/>
            <p:cNvSpPr txBox="1"/>
            <p:nvPr/>
          </p:nvSpPr>
          <p:spPr>
            <a:xfrm>
              <a:off x="8411088" y="4003562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3" name="TextBox 384"/>
            <p:cNvSpPr txBox="1"/>
            <p:nvPr/>
          </p:nvSpPr>
          <p:spPr>
            <a:xfrm>
              <a:off x="8419810" y="4269352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4" name="TextBox 385"/>
            <p:cNvSpPr txBox="1"/>
            <p:nvPr/>
          </p:nvSpPr>
          <p:spPr>
            <a:xfrm>
              <a:off x="8414936" y="4562228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311762" y="4876288"/>
            <a:ext cx="772511" cy="491528"/>
            <a:chOff x="6286499" y="3635881"/>
            <a:chExt cx="579383" cy="368646"/>
          </a:xfrm>
        </p:grpSpPr>
        <p:sp>
          <p:nvSpPr>
            <p:cNvPr id="837" name="矩形 836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8" name="矩形 837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9" name="TextBox 387"/>
            <p:cNvSpPr txBox="1"/>
            <p:nvPr/>
          </p:nvSpPr>
          <p:spPr>
            <a:xfrm>
              <a:off x="6286499" y="3658278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0" name="TextBox 392"/>
            <p:cNvSpPr txBox="1"/>
            <p:nvPr/>
          </p:nvSpPr>
          <p:spPr>
            <a:xfrm>
              <a:off x="6566466" y="3635881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8" name="组合 857"/>
          <p:cNvGrpSpPr/>
          <p:nvPr/>
        </p:nvGrpSpPr>
        <p:grpSpPr>
          <a:xfrm>
            <a:off x="6311599" y="4875076"/>
            <a:ext cx="772511" cy="491528"/>
            <a:chOff x="6286499" y="3635881"/>
            <a:chExt cx="579383" cy="368646"/>
          </a:xfrm>
        </p:grpSpPr>
        <p:sp>
          <p:nvSpPr>
            <p:cNvPr id="859" name="矩形 858"/>
            <p:cNvSpPr/>
            <p:nvPr/>
          </p:nvSpPr>
          <p:spPr>
            <a:xfrm flipH="1">
              <a:off x="6294378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0" name="矩形 859"/>
            <p:cNvSpPr/>
            <p:nvPr/>
          </p:nvSpPr>
          <p:spPr>
            <a:xfrm flipH="1">
              <a:off x="6580130" y="368520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1" name="TextBox 387"/>
            <p:cNvSpPr txBox="1"/>
            <p:nvPr/>
          </p:nvSpPr>
          <p:spPr>
            <a:xfrm>
              <a:off x="6286499" y="3658278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2" name="TextBox 392"/>
            <p:cNvSpPr txBox="1"/>
            <p:nvPr/>
          </p:nvSpPr>
          <p:spPr>
            <a:xfrm>
              <a:off x="6566466" y="3635881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6302522" y="4872934"/>
            <a:ext cx="791064" cy="1631617"/>
            <a:chOff x="8132303" y="3699943"/>
            <a:chExt cx="593298" cy="1223713"/>
          </a:xfrm>
        </p:grpSpPr>
        <p:sp>
          <p:nvSpPr>
            <p:cNvPr id="842" name="矩形 84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3" name="矩形 84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4" name="矩形 84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5" name="矩形 84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6" name="矩形 84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7" name="矩形 84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8" name="矩形 84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9" name="矩形 84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50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1" name="TextBox 378"/>
            <p:cNvSpPr txBox="1"/>
            <p:nvPr/>
          </p:nvSpPr>
          <p:spPr>
            <a:xfrm>
              <a:off x="8133111" y="400938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2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3" name="TextBox 380"/>
            <p:cNvSpPr txBox="1"/>
            <p:nvPr/>
          </p:nvSpPr>
          <p:spPr>
            <a:xfrm>
              <a:off x="8140018" y="457740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4" name="TextBox 382"/>
            <p:cNvSpPr txBox="1"/>
            <p:nvPr/>
          </p:nvSpPr>
          <p:spPr>
            <a:xfrm>
              <a:off x="8426244" y="3699943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5" name="TextBox 383"/>
            <p:cNvSpPr txBox="1"/>
            <p:nvPr/>
          </p:nvSpPr>
          <p:spPr>
            <a:xfrm>
              <a:off x="8417624" y="4011891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6" name="TextBox 384"/>
            <p:cNvSpPr txBox="1"/>
            <p:nvPr/>
          </p:nvSpPr>
          <p:spPr>
            <a:xfrm>
              <a:off x="8419810" y="4269352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7" name="TextBox 385"/>
            <p:cNvSpPr txBox="1"/>
            <p:nvPr/>
          </p:nvSpPr>
          <p:spPr>
            <a:xfrm>
              <a:off x="8414936" y="4562228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310517" y="2347023"/>
            <a:ext cx="599283" cy="1722044"/>
            <a:chOff x="4218538" y="1674542"/>
            <a:chExt cx="449462" cy="1291533"/>
          </a:xfrm>
        </p:grpSpPr>
        <p:grpSp>
          <p:nvGrpSpPr>
            <p:cNvPr id="436" name="组合 435"/>
            <p:cNvGrpSpPr/>
            <p:nvPr/>
          </p:nvGrpSpPr>
          <p:grpSpPr>
            <a:xfrm>
              <a:off x="4375468" y="1674542"/>
              <a:ext cx="292532" cy="1291533"/>
              <a:chOff x="1869542" y="1658095"/>
              <a:chExt cx="292532" cy="1291533"/>
            </a:xfrm>
          </p:grpSpPr>
          <p:sp>
            <p:nvSpPr>
              <p:cNvPr id="437" name="文本框 436"/>
              <p:cNvSpPr txBox="1"/>
              <p:nvPr/>
            </p:nvSpPr>
            <p:spPr>
              <a:xfrm>
                <a:off x="1876322" y="165809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667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9" name="文本框 438"/>
              <p:cNvSpPr txBox="1"/>
              <p:nvPr/>
            </p:nvSpPr>
            <p:spPr>
              <a:xfrm>
                <a:off x="1876322" y="1946547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0" name="文本框 439"/>
              <p:cNvSpPr txBox="1"/>
              <p:nvPr/>
            </p:nvSpPr>
            <p:spPr>
              <a:xfrm>
                <a:off x="1876322" y="227236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1" name="文本框 440"/>
              <p:cNvSpPr txBox="1"/>
              <p:nvPr/>
            </p:nvSpPr>
            <p:spPr>
              <a:xfrm>
                <a:off x="1869542" y="2572553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3" name="AutoShape 98"/>
            <p:cNvSpPr>
              <a:spLocks/>
            </p:cNvSpPr>
            <p:nvPr/>
          </p:nvSpPr>
          <p:spPr bwMode="auto">
            <a:xfrm>
              <a:off x="4218538" y="1863874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7030A0"/>
                </a:solidFill>
              </a:endParaRPr>
            </a:p>
          </p:txBody>
        </p:sp>
      </p:grpSp>
      <p:grpSp>
        <p:nvGrpSpPr>
          <p:cNvPr id="864" name="组合 863"/>
          <p:cNvGrpSpPr/>
          <p:nvPr/>
        </p:nvGrpSpPr>
        <p:grpSpPr>
          <a:xfrm>
            <a:off x="7145478" y="4871816"/>
            <a:ext cx="791064" cy="1631617"/>
            <a:chOff x="8132303" y="3699943"/>
            <a:chExt cx="593298" cy="1223713"/>
          </a:xfrm>
        </p:grpSpPr>
        <p:sp>
          <p:nvSpPr>
            <p:cNvPr id="865" name="矩形 86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6" name="矩形 86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7" name="矩形 86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8" name="矩形 86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9" name="矩形 86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70" name="矩形 86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71" name="矩形 87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72" name="矩形 87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73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4" name="TextBox 378"/>
            <p:cNvSpPr txBox="1"/>
            <p:nvPr/>
          </p:nvSpPr>
          <p:spPr>
            <a:xfrm>
              <a:off x="8133111" y="400938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5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6" name="TextBox 380"/>
            <p:cNvSpPr txBox="1"/>
            <p:nvPr/>
          </p:nvSpPr>
          <p:spPr>
            <a:xfrm>
              <a:off x="8140018" y="457740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7" name="TextBox 382"/>
            <p:cNvSpPr txBox="1"/>
            <p:nvPr/>
          </p:nvSpPr>
          <p:spPr>
            <a:xfrm>
              <a:off x="8426244" y="3699943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8" name="TextBox 383"/>
            <p:cNvSpPr txBox="1"/>
            <p:nvPr/>
          </p:nvSpPr>
          <p:spPr>
            <a:xfrm>
              <a:off x="8417624" y="4011891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9" name="TextBox 384"/>
            <p:cNvSpPr txBox="1"/>
            <p:nvPr/>
          </p:nvSpPr>
          <p:spPr>
            <a:xfrm>
              <a:off x="8419810" y="4269352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0" name="TextBox 385"/>
            <p:cNvSpPr txBox="1"/>
            <p:nvPr/>
          </p:nvSpPr>
          <p:spPr>
            <a:xfrm>
              <a:off x="8414936" y="4562228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81" name="TextBox 58"/>
          <p:cNvSpPr txBox="1"/>
          <p:nvPr/>
        </p:nvSpPr>
        <p:spPr>
          <a:xfrm>
            <a:off x="7324420" y="2734960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2" name="组合 881"/>
          <p:cNvGrpSpPr/>
          <p:nvPr/>
        </p:nvGrpSpPr>
        <p:grpSpPr>
          <a:xfrm>
            <a:off x="8001034" y="4871816"/>
            <a:ext cx="791064" cy="1631617"/>
            <a:chOff x="8132303" y="3699943"/>
            <a:chExt cx="593298" cy="1223713"/>
          </a:xfrm>
        </p:grpSpPr>
        <p:sp>
          <p:nvSpPr>
            <p:cNvPr id="883" name="矩形 88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4" name="矩形 88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5" name="矩形 88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6" name="矩形 88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7" name="矩形 88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8" name="矩形 88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9" name="矩形 88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90" name="矩形 88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91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2" name="TextBox 378"/>
            <p:cNvSpPr txBox="1"/>
            <p:nvPr/>
          </p:nvSpPr>
          <p:spPr>
            <a:xfrm>
              <a:off x="8133111" y="400938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3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4" name="TextBox 380"/>
            <p:cNvSpPr txBox="1"/>
            <p:nvPr/>
          </p:nvSpPr>
          <p:spPr>
            <a:xfrm>
              <a:off x="8140018" y="457740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5" name="TextBox 382"/>
            <p:cNvSpPr txBox="1"/>
            <p:nvPr/>
          </p:nvSpPr>
          <p:spPr>
            <a:xfrm>
              <a:off x="8426244" y="3699943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6" name="TextBox 383"/>
            <p:cNvSpPr txBox="1"/>
            <p:nvPr/>
          </p:nvSpPr>
          <p:spPr>
            <a:xfrm>
              <a:off x="8417624" y="4011891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7" name="TextBox 384"/>
            <p:cNvSpPr txBox="1"/>
            <p:nvPr/>
          </p:nvSpPr>
          <p:spPr>
            <a:xfrm>
              <a:off x="8419810" y="4269352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8" name="TextBox 385"/>
            <p:cNvSpPr txBox="1"/>
            <p:nvPr/>
          </p:nvSpPr>
          <p:spPr>
            <a:xfrm>
              <a:off x="8414936" y="4562228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99" name="组合 898"/>
          <p:cNvGrpSpPr/>
          <p:nvPr/>
        </p:nvGrpSpPr>
        <p:grpSpPr>
          <a:xfrm>
            <a:off x="7999557" y="4870992"/>
            <a:ext cx="791064" cy="1631617"/>
            <a:chOff x="8132303" y="3699943"/>
            <a:chExt cx="593298" cy="1223713"/>
          </a:xfrm>
        </p:grpSpPr>
        <p:sp>
          <p:nvSpPr>
            <p:cNvPr id="900" name="矩形 89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1" name="矩形 90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2" name="矩形 90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3" name="矩形 90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4" name="矩形 90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5" name="矩形 90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6" name="矩形 90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7" name="矩形 90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8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9" name="TextBox 378"/>
            <p:cNvSpPr txBox="1"/>
            <p:nvPr/>
          </p:nvSpPr>
          <p:spPr>
            <a:xfrm>
              <a:off x="8132303" y="400478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0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1" name="TextBox 380"/>
            <p:cNvSpPr txBox="1"/>
            <p:nvPr/>
          </p:nvSpPr>
          <p:spPr>
            <a:xfrm>
              <a:off x="8140018" y="457740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2" name="TextBox 382"/>
            <p:cNvSpPr txBox="1"/>
            <p:nvPr/>
          </p:nvSpPr>
          <p:spPr>
            <a:xfrm>
              <a:off x="8426244" y="3699943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3" name="TextBox 383"/>
            <p:cNvSpPr txBox="1"/>
            <p:nvPr/>
          </p:nvSpPr>
          <p:spPr>
            <a:xfrm>
              <a:off x="8410963" y="3997196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4" name="TextBox 384"/>
            <p:cNvSpPr txBox="1"/>
            <p:nvPr/>
          </p:nvSpPr>
          <p:spPr>
            <a:xfrm>
              <a:off x="8419810" y="4269352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5" name="TextBox 385"/>
            <p:cNvSpPr txBox="1"/>
            <p:nvPr/>
          </p:nvSpPr>
          <p:spPr>
            <a:xfrm>
              <a:off x="8414936" y="4562228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013663" y="5646791"/>
            <a:ext cx="780765" cy="481944"/>
            <a:chOff x="7103053" y="4069905"/>
            <a:chExt cx="585574" cy="361458"/>
          </a:xfrm>
        </p:grpSpPr>
        <p:sp>
          <p:nvSpPr>
            <p:cNvPr id="918" name="矩形 917"/>
            <p:cNvSpPr/>
            <p:nvPr/>
          </p:nvSpPr>
          <p:spPr>
            <a:xfrm flipH="1">
              <a:off x="7117123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19" name="矩形 918"/>
            <p:cNvSpPr/>
            <p:nvPr/>
          </p:nvSpPr>
          <p:spPr>
            <a:xfrm flipH="1">
              <a:off x="7402875" y="411912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20" name="TextBox 387"/>
            <p:cNvSpPr txBox="1"/>
            <p:nvPr/>
          </p:nvSpPr>
          <p:spPr>
            <a:xfrm>
              <a:off x="7103053" y="408511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1" name="TextBox 392"/>
            <p:cNvSpPr txBox="1"/>
            <p:nvPr/>
          </p:nvSpPr>
          <p:spPr>
            <a:xfrm>
              <a:off x="7373993" y="406990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3" name="组合 922"/>
          <p:cNvGrpSpPr/>
          <p:nvPr/>
        </p:nvGrpSpPr>
        <p:grpSpPr>
          <a:xfrm>
            <a:off x="8000271" y="4871229"/>
            <a:ext cx="791064" cy="1631379"/>
            <a:chOff x="8132303" y="3699943"/>
            <a:chExt cx="593298" cy="1223534"/>
          </a:xfrm>
        </p:grpSpPr>
        <p:sp>
          <p:nvSpPr>
            <p:cNvPr id="924" name="矩形 92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25" name="矩形 92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26" name="矩形 92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27" name="矩形 92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28" name="矩形 92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29" name="矩形 92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0" name="矩形 92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1" name="矩形 93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2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3" name="TextBox 378"/>
            <p:cNvSpPr txBox="1"/>
            <p:nvPr/>
          </p:nvSpPr>
          <p:spPr>
            <a:xfrm>
              <a:off x="8132303" y="400478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4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5" name="TextBox 380"/>
            <p:cNvSpPr txBox="1"/>
            <p:nvPr/>
          </p:nvSpPr>
          <p:spPr>
            <a:xfrm>
              <a:off x="8141150" y="4577228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6" name="TextBox 382"/>
            <p:cNvSpPr txBox="1"/>
            <p:nvPr/>
          </p:nvSpPr>
          <p:spPr>
            <a:xfrm>
              <a:off x="8426244" y="3699943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7" name="TextBox 383"/>
            <p:cNvSpPr txBox="1"/>
            <p:nvPr/>
          </p:nvSpPr>
          <p:spPr>
            <a:xfrm>
              <a:off x="8410963" y="3997196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8" name="TextBox 384"/>
            <p:cNvSpPr txBox="1"/>
            <p:nvPr/>
          </p:nvSpPr>
          <p:spPr>
            <a:xfrm>
              <a:off x="8419810" y="4269352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9" name="TextBox 385"/>
            <p:cNvSpPr txBox="1"/>
            <p:nvPr/>
          </p:nvSpPr>
          <p:spPr>
            <a:xfrm>
              <a:off x="8406794" y="4569638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0" name="组合 939"/>
          <p:cNvGrpSpPr/>
          <p:nvPr/>
        </p:nvGrpSpPr>
        <p:grpSpPr>
          <a:xfrm>
            <a:off x="8844085" y="4889059"/>
            <a:ext cx="791064" cy="1631379"/>
            <a:chOff x="8132303" y="3699943"/>
            <a:chExt cx="593298" cy="1223534"/>
          </a:xfrm>
        </p:grpSpPr>
        <p:sp>
          <p:nvSpPr>
            <p:cNvPr id="941" name="矩形 94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2" name="矩形 94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3" name="矩形 94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4" name="矩形 94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5" name="矩形 94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6" name="矩形 94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7" name="矩形 94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8" name="矩形 94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9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0" name="TextBox 378"/>
            <p:cNvSpPr txBox="1"/>
            <p:nvPr/>
          </p:nvSpPr>
          <p:spPr>
            <a:xfrm>
              <a:off x="8132303" y="400478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1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2" name="TextBox 380"/>
            <p:cNvSpPr txBox="1"/>
            <p:nvPr/>
          </p:nvSpPr>
          <p:spPr>
            <a:xfrm>
              <a:off x="8141150" y="4577228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3" name="TextBox 382"/>
            <p:cNvSpPr txBox="1"/>
            <p:nvPr/>
          </p:nvSpPr>
          <p:spPr>
            <a:xfrm>
              <a:off x="8426244" y="3699943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4" name="TextBox 383"/>
            <p:cNvSpPr txBox="1"/>
            <p:nvPr/>
          </p:nvSpPr>
          <p:spPr>
            <a:xfrm>
              <a:off x="8410963" y="3997196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5" name="TextBox 384"/>
            <p:cNvSpPr txBox="1"/>
            <p:nvPr/>
          </p:nvSpPr>
          <p:spPr>
            <a:xfrm>
              <a:off x="8419810" y="4269352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6" name="TextBox 385"/>
            <p:cNvSpPr txBox="1"/>
            <p:nvPr/>
          </p:nvSpPr>
          <p:spPr>
            <a:xfrm>
              <a:off x="8406794" y="4569638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989447" y="2337361"/>
            <a:ext cx="580247" cy="1722044"/>
            <a:chOff x="5477735" y="1667296"/>
            <a:chExt cx="435185" cy="1291533"/>
          </a:xfrm>
        </p:grpSpPr>
        <p:grpSp>
          <p:nvGrpSpPr>
            <p:cNvPr id="447" name="组合 446"/>
            <p:cNvGrpSpPr/>
            <p:nvPr/>
          </p:nvGrpSpPr>
          <p:grpSpPr>
            <a:xfrm>
              <a:off x="5620388" y="1667296"/>
              <a:ext cx="292532" cy="1291533"/>
              <a:chOff x="1869542" y="1658095"/>
              <a:chExt cx="292532" cy="1291533"/>
            </a:xfrm>
          </p:grpSpPr>
          <p:sp>
            <p:nvSpPr>
              <p:cNvPr id="448" name="文本框 447"/>
              <p:cNvSpPr txBox="1"/>
              <p:nvPr/>
            </p:nvSpPr>
            <p:spPr>
              <a:xfrm>
                <a:off x="1876322" y="165809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9" name="文本框 448"/>
              <p:cNvSpPr txBox="1"/>
              <p:nvPr/>
            </p:nvSpPr>
            <p:spPr>
              <a:xfrm>
                <a:off x="1876322" y="1946547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" name="文本框 449"/>
              <p:cNvSpPr txBox="1"/>
              <p:nvPr/>
            </p:nvSpPr>
            <p:spPr>
              <a:xfrm>
                <a:off x="1876322" y="227236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667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1" name="文本框 450"/>
              <p:cNvSpPr txBox="1"/>
              <p:nvPr/>
            </p:nvSpPr>
            <p:spPr>
              <a:xfrm>
                <a:off x="1869542" y="2572553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57" name="AutoShape 98"/>
            <p:cNvSpPr>
              <a:spLocks/>
            </p:cNvSpPr>
            <p:nvPr/>
          </p:nvSpPr>
          <p:spPr bwMode="auto">
            <a:xfrm>
              <a:off x="5477735" y="2462688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7030A0"/>
                </a:solidFill>
              </a:endParaRPr>
            </a:p>
          </p:txBody>
        </p:sp>
      </p:grpSp>
      <p:sp>
        <p:nvSpPr>
          <p:cNvPr id="958" name="TextBox 58"/>
          <p:cNvSpPr txBox="1"/>
          <p:nvPr/>
        </p:nvSpPr>
        <p:spPr>
          <a:xfrm>
            <a:off x="8952249" y="2734960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9654827" y="6058772"/>
            <a:ext cx="788648" cy="461665"/>
            <a:chOff x="8300713" y="3305729"/>
            <a:chExt cx="591486" cy="346249"/>
          </a:xfrm>
        </p:grpSpPr>
        <p:sp>
          <p:nvSpPr>
            <p:cNvPr id="588" name="矩形 587"/>
            <p:cNvSpPr/>
            <p:nvPr/>
          </p:nvSpPr>
          <p:spPr>
            <a:xfrm flipH="1">
              <a:off x="8320695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89" name="矩形 588"/>
            <p:cNvSpPr/>
            <p:nvPr/>
          </p:nvSpPr>
          <p:spPr>
            <a:xfrm flipH="1">
              <a:off x="8606447" y="334518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90" name="TextBox 428"/>
            <p:cNvSpPr txBox="1"/>
            <p:nvPr/>
          </p:nvSpPr>
          <p:spPr>
            <a:xfrm>
              <a:off x="8300713" y="3305729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1" name="TextBox 433"/>
            <p:cNvSpPr txBox="1"/>
            <p:nvPr/>
          </p:nvSpPr>
          <p:spPr>
            <a:xfrm>
              <a:off x="8564865" y="3305729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59" name="组合 958"/>
          <p:cNvGrpSpPr/>
          <p:nvPr/>
        </p:nvGrpSpPr>
        <p:grpSpPr>
          <a:xfrm>
            <a:off x="9640067" y="4887242"/>
            <a:ext cx="791065" cy="1628327"/>
            <a:chOff x="8132303" y="3699199"/>
            <a:chExt cx="593298" cy="1221245"/>
          </a:xfrm>
        </p:grpSpPr>
        <p:sp>
          <p:nvSpPr>
            <p:cNvPr id="960" name="矩形 95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1" name="矩形 96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2" name="矩形 96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3" name="矩形 96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4" name="矩形 96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5" name="矩形 96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6" name="矩形 96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7" name="矩形 96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8" name="TextBox 377"/>
            <p:cNvSpPr txBox="1"/>
            <p:nvPr/>
          </p:nvSpPr>
          <p:spPr>
            <a:xfrm>
              <a:off x="8132303" y="372447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9" name="TextBox 378"/>
            <p:cNvSpPr txBox="1"/>
            <p:nvPr/>
          </p:nvSpPr>
          <p:spPr>
            <a:xfrm>
              <a:off x="8132303" y="400478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0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1" name="TextBox 380"/>
            <p:cNvSpPr txBox="1"/>
            <p:nvPr/>
          </p:nvSpPr>
          <p:spPr>
            <a:xfrm>
              <a:off x="8132303" y="457419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2" name="TextBox 382"/>
            <p:cNvSpPr txBox="1"/>
            <p:nvPr/>
          </p:nvSpPr>
          <p:spPr>
            <a:xfrm>
              <a:off x="8411870" y="3699199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3" name="TextBox 383"/>
            <p:cNvSpPr txBox="1"/>
            <p:nvPr/>
          </p:nvSpPr>
          <p:spPr>
            <a:xfrm>
              <a:off x="8410963" y="3997196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4" name="TextBox 384"/>
            <p:cNvSpPr txBox="1"/>
            <p:nvPr/>
          </p:nvSpPr>
          <p:spPr>
            <a:xfrm>
              <a:off x="8419810" y="4269352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5" name="TextBox 385"/>
            <p:cNvSpPr txBox="1"/>
            <p:nvPr/>
          </p:nvSpPr>
          <p:spPr>
            <a:xfrm>
              <a:off x="8407521" y="455548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6" name="组合 975"/>
          <p:cNvGrpSpPr/>
          <p:nvPr/>
        </p:nvGrpSpPr>
        <p:grpSpPr>
          <a:xfrm>
            <a:off x="10488673" y="4895490"/>
            <a:ext cx="791065" cy="1628327"/>
            <a:chOff x="8132303" y="3699199"/>
            <a:chExt cx="593298" cy="1221245"/>
          </a:xfrm>
        </p:grpSpPr>
        <p:sp>
          <p:nvSpPr>
            <p:cNvPr id="977" name="矩形 97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78" name="矩形 97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79" name="矩形 97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80" name="矩形 97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81" name="矩形 98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82" name="矩形 98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83" name="矩形 98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84" name="矩形 98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85" name="TextBox 377"/>
            <p:cNvSpPr txBox="1"/>
            <p:nvPr/>
          </p:nvSpPr>
          <p:spPr>
            <a:xfrm>
              <a:off x="8132303" y="372447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6" name="TextBox 378"/>
            <p:cNvSpPr txBox="1"/>
            <p:nvPr/>
          </p:nvSpPr>
          <p:spPr>
            <a:xfrm>
              <a:off x="8132303" y="400478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7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8" name="TextBox 380"/>
            <p:cNvSpPr txBox="1"/>
            <p:nvPr/>
          </p:nvSpPr>
          <p:spPr>
            <a:xfrm>
              <a:off x="8132303" y="457419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9" name="TextBox 382"/>
            <p:cNvSpPr txBox="1"/>
            <p:nvPr/>
          </p:nvSpPr>
          <p:spPr>
            <a:xfrm>
              <a:off x="8411870" y="3699199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0" name="TextBox 383"/>
            <p:cNvSpPr txBox="1"/>
            <p:nvPr/>
          </p:nvSpPr>
          <p:spPr>
            <a:xfrm>
              <a:off x="8410963" y="3997196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1" name="TextBox 384"/>
            <p:cNvSpPr txBox="1"/>
            <p:nvPr/>
          </p:nvSpPr>
          <p:spPr>
            <a:xfrm>
              <a:off x="8419810" y="4269352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2" name="TextBox 385"/>
            <p:cNvSpPr txBox="1"/>
            <p:nvPr/>
          </p:nvSpPr>
          <p:spPr>
            <a:xfrm>
              <a:off x="8407521" y="455548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9602018" y="2337361"/>
            <a:ext cx="574937" cy="1722044"/>
            <a:chOff x="6687163" y="1667296"/>
            <a:chExt cx="431203" cy="1291533"/>
          </a:xfrm>
        </p:grpSpPr>
        <p:grpSp>
          <p:nvGrpSpPr>
            <p:cNvPr id="457" name="组合 456"/>
            <p:cNvGrpSpPr/>
            <p:nvPr/>
          </p:nvGrpSpPr>
          <p:grpSpPr>
            <a:xfrm>
              <a:off x="6825834" y="1667296"/>
              <a:ext cx="292532" cy="1291533"/>
              <a:chOff x="1869542" y="1658095"/>
              <a:chExt cx="292532" cy="1291533"/>
            </a:xfrm>
          </p:grpSpPr>
          <p:sp>
            <p:nvSpPr>
              <p:cNvPr id="458" name="文本框 457"/>
              <p:cNvSpPr txBox="1"/>
              <p:nvPr/>
            </p:nvSpPr>
            <p:spPr>
              <a:xfrm>
                <a:off x="1876322" y="165809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9" name="文本框 458"/>
              <p:cNvSpPr txBox="1"/>
              <p:nvPr/>
            </p:nvSpPr>
            <p:spPr>
              <a:xfrm>
                <a:off x="1876322" y="1946547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0" name="文本框 459"/>
              <p:cNvSpPr txBox="1"/>
              <p:nvPr/>
            </p:nvSpPr>
            <p:spPr>
              <a:xfrm>
                <a:off x="1876322" y="227236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1" name="文本框 460"/>
              <p:cNvSpPr txBox="1"/>
              <p:nvPr/>
            </p:nvSpPr>
            <p:spPr>
              <a:xfrm>
                <a:off x="1869542" y="2572553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667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3" name="AutoShape 98"/>
            <p:cNvSpPr>
              <a:spLocks/>
            </p:cNvSpPr>
            <p:nvPr/>
          </p:nvSpPr>
          <p:spPr bwMode="auto">
            <a:xfrm>
              <a:off x="6687163" y="2772647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7030A0"/>
                </a:solidFill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10364580" y="2347011"/>
            <a:ext cx="577325" cy="1722044"/>
            <a:chOff x="7259085" y="1674533"/>
            <a:chExt cx="432994" cy="1291533"/>
          </a:xfrm>
        </p:grpSpPr>
        <p:grpSp>
          <p:nvGrpSpPr>
            <p:cNvPr id="462" name="组合 461"/>
            <p:cNvGrpSpPr/>
            <p:nvPr/>
          </p:nvGrpSpPr>
          <p:grpSpPr>
            <a:xfrm>
              <a:off x="7399547" y="1674533"/>
              <a:ext cx="292532" cy="1291533"/>
              <a:chOff x="1869542" y="1658095"/>
              <a:chExt cx="292532" cy="1291533"/>
            </a:xfrm>
          </p:grpSpPr>
          <p:sp>
            <p:nvSpPr>
              <p:cNvPr id="463" name="文本框 462"/>
              <p:cNvSpPr txBox="1"/>
              <p:nvPr/>
            </p:nvSpPr>
            <p:spPr>
              <a:xfrm>
                <a:off x="1876322" y="165809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667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4" name="文本框 463"/>
              <p:cNvSpPr txBox="1"/>
              <p:nvPr/>
            </p:nvSpPr>
            <p:spPr>
              <a:xfrm>
                <a:off x="1876322" y="1946547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5" name="文本框 464"/>
              <p:cNvSpPr txBox="1"/>
              <p:nvPr/>
            </p:nvSpPr>
            <p:spPr>
              <a:xfrm>
                <a:off x="1876322" y="227236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6" name="文本框 465"/>
              <p:cNvSpPr txBox="1"/>
              <p:nvPr/>
            </p:nvSpPr>
            <p:spPr>
              <a:xfrm>
                <a:off x="1869542" y="2572553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94" name="AutoShape 98"/>
            <p:cNvSpPr>
              <a:spLocks/>
            </p:cNvSpPr>
            <p:nvPr/>
          </p:nvSpPr>
          <p:spPr bwMode="auto">
            <a:xfrm>
              <a:off x="7259085" y="1838445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7030A0"/>
                </a:solidFill>
              </a:endParaRPr>
            </a:p>
          </p:txBody>
        </p:sp>
      </p:grpSp>
      <p:grpSp>
        <p:nvGrpSpPr>
          <p:cNvPr id="995" name="组合 994"/>
          <p:cNvGrpSpPr/>
          <p:nvPr/>
        </p:nvGrpSpPr>
        <p:grpSpPr>
          <a:xfrm>
            <a:off x="10496304" y="4875669"/>
            <a:ext cx="791064" cy="1636180"/>
            <a:chOff x="8132303" y="3693309"/>
            <a:chExt cx="593298" cy="1227135"/>
          </a:xfrm>
        </p:grpSpPr>
        <p:sp>
          <p:nvSpPr>
            <p:cNvPr id="996" name="矩形 99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97" name="矩形 99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98" name="矩形 99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99" name="矩形 99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0" name="矩形 99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1" name="矩形 100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2" name="矩形 100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3" name="矩形 100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4" name="TextBox 377"/>
            <p:cNvSpPr txBox="1"/>
            <p:nvPr/>
          </p:nvSpPr>
          <p:spPr>
            <a:xfrm>
              <a:off x="8139215" y="372056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5" name="TextBox 378"/>
            <p:cNvSpPr txBox="1"/>
            <p:nvPr/>
          </p:nvSpPr>
          <p:spPr>
            <a:xfrm>
              <a:off x="8139215" y="3996480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6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7" name="TextBox 380"/>
            <p:cNvSpPr txBox="1"/>
            <p:nvPr/>
          </p:nvSpPr>
          <p:spPr>
            <a:xfrm>
              <a:off x="8132303" y="457419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8" name="TextBox 382"/>
            <p:cNvSpPr txBox="1"/>
            <p:nvPr/>
          </p:nvSpPr>
          <p:spPr>
            <a:xfrm>
              <a:off x="8418119" y="3693309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9" name="TextBox 383"/>
            <p:cNvSpPr txBox="1"/>
            <p:nvPr/>
          </p:nvSpPr>
          <p:spPr>
            <a:xfrm>
              <a:off x="8410349" y="4009423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0" name="TextBox 384"/>
            <p:cNvSpPr txBox="1"/>
            <p:nvPr/>
          </p:nvSpPr>
          <p:spPr>
            <a:xfrm>
              <a:off x="8419810" y="4269352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1" name="TextBox 385"/>
            <p:cNvSpPr txBox="1"/>
            <p:nvPr/>
          </p:nvSpPr>
          <p:spPr>
            <a:xfrm>
              <a:off x="8407521" y="455548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2" name="组合 1011"/>
          <p:cNvGrpSpPr/>
          <p:nvPr/>
        </p:nvGrpSpPr>
        <p:grpSpPr>
          <a:xfrm>
            <a:off x="10495235" y="4886363"/>
            <a:ext cx="791064" cy="1636180"/>
            <a:chOff x="8132303" y="3693309"/>
            <a:chExt cx="593298" cy="1227135"/>
          </a:xfrm>
        </p:grpSpPr>
        <p:sp>
          <p:nvSpPr>
            <p:cNvPr id="1013" name="矩形 101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4" name="矩形 101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5" name="矩形 101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6" name="矩形 101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7" name="矩形 101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8" name="矩形 101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9" name="矩形 101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20" name="矩形 101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21" name="TextBox 377"/>
            <p:cNvSpPr txBox="1"/>
            <p:nvPr/>
          </p:nvSpPr>
          <p:spPr>
            <a:xfrm>
              <a:off x="8139215" y="372056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2" name="TextBox 378"/>
            <p:cNvSpPr txBox="1"/>
            <p:nvPr/>
          </p:nvSpPr>
          <p:spPr>
            <a:xfrm>
              <a:off x="8138523" y="401411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3" name="TextBox 379"/>
            <p:cNvSpPr txBox="1"/>
            <p:nvPr/>
          </p:nvSpPr>
          <p:spPr>
            <a:xfrm>
              <a:off x="8139215" y="4292429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4" name="TextBox 380"/>
            <p:cNvSpPr txBox="1"/>
            <p:nvPr/>
          </p:nvSpPr>
          <p:spPr>
            <a:xfrm>
              <a:off x="8132303" y="457419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5" name="TextBox 382"/>
            <p:cNvSpPr txBox="1"/>
            <p:nvPr/>
          </p:nvSpPr>
          <p:spPr>
            <a:xfrm>
              <a:off x="8418119" y="3693309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6" name="TextBox 383"/>
            <p:cNvSpPr txBox="1"/>
            <p:nvPr/>
          </p:nvSpPr>
          <p:spPr>
            <a:xfrm>
              <a:off x="8425498" y="4008557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7" name="TextBox 384"/>
            <p:cNvSpPr txBox="1"/>
            <p:nvPr/>
          </p:nvSpPr>
          <p:spPr>
            <a:xfrm>
              <a:off x="8418119" y="4276499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8" name="TextBox 385"/>
            <p:cNvSpPr txBox="1"/>
            <p:nvPr/>
          </p:nvSpPr>
          <p:spPr>
            <a:xfrm>
              <a:off x="8407521" y="455548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29" name="组合 1028"/>
          <p:cNvGrpSpPr/>
          <p:nvPr/>
        </p:nvGrpSpPr>
        <p:grpSpPr>
          <a:xfrm>
            <a:off x="10493618" y="4879698"/>
            <a:ext cx="791468" cy="1634057"/>
            <a:chOff x="8132000" y="3693309"/>
            <a:chExt cx="593601" cy="1225543"/>
          </a:xfrm>
        </p:grpSpPr>
        <p:sp>
          <p:nvSpPr>
            <p:cNvPr id="1030" name="矩形 102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1" name="矩形 103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2" name="矩形 103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3" name="矩形 103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4" name="矩形 103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5" name="矩形 103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6" name="矩形 103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7" name="矩形 103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8" name="TextBox 377"/>
            <p:cNvSpPr txBox="1"/>
            <p:nvPr/>
          </p:nvSpPr>
          <p:spPr>
            <a:xfrm>
              <a:off x="8139215" y="372056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9" name="TextBox 378"/>
            <p:cNvSpPr txBox="1"/>
            <p:nvPr/>
          </p:nvSpPr>
          <p:spPr>
            <a:xfrm>
              <a:off x="8138523" y="401411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0" name="TextBox 379"/>
            <p:cNvSpPr txBox="1"/>
            <p:nvPr/>
          </p:nvSpPr>
          <p:spPr>
            <a:xfrm>
              <a:off x="8132000" y="4284689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1" name="TextBox 380"/>
            <p:cNvSpPr txBox="1"/>
            <p:nvPr/>
          </p:nvSpPr>
          <p:spPr>
            <a:xfrm>
              <a:off x="8132000" y="4572603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2" name="TextBox 382"/>
            <p:cNvSpPr txBox="1"/>
            <p:nvPr/>
          </p:nvSpPr>
          <p:spPr>
            <a:xfrm>
              <a:off x="8418119" y="3693309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3" name="TextBox 383"/>
            <p:cNvSpPr txBox="1"/>
            <p:nvPr/>
          </p:nvSpPr>
          <p:spPr>
            <a:xfrm>
              <a:off x="8425498" y="4008557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4" name="TextBox 384"/>
            <p:cNvSpPr txBox="1"/>
            <p:nvPr/>
          </p:nvSpPr>
          <p:spPr>
            <a:xfrm>
              <a:off x="8408830" y="4262928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5" name="TextBox 385"/>
            <p:cNvSpPr txBox="1"/>
            <p:nvPr/>
          </p:nvSpPr>
          <p:spPr>
            <a:xfrm>
              <a:off x="8418119" y="4562902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46" name="组合 1045"/>
          <p:cNvGrpSpPr/>
          <p:nvPr/>
        </p:nvGrpSpPr>
        <p:grpSpPr>
          <a:xfrm>
            <a:off x="10488927" y="4882739"/>
            <a:ext cx="791469" cy="1653445"/>
            <a:chOff x="8132000" y="3693309"/>
            <a:chExt cx="593601" cy="1240084"/>
          </a:xfrm>
        </p:grpSpPr>
        <p:sp>
          <p:nvSpPr>
            <p:cNvPr id="1047" name="矩形 104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8" name="矩形 104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49" name="矩形 104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0" name="矩形 104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1" name="矩形 105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2" name="矩形 105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3" name="矩形 105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4" name="矩形 105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5" name="TextBox 377"/>
            <p:cNvSpPr txBox="1"/>
            <p:nvPr/>
          </p:nvSpPr>
          <p:spPr>
            <a:xfrm>
              <a:off x="8139215" y="372056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6" name="TextBox 378"/>
            <p:cNvSpPr txBox="1"/>
            <p:nvPr/>
          </p:nvSpPr>
          <p:spPr>
            <a:xfrm>
              <a:off x="8138523" y="401411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7" name="TextBox 379"/>
            <p:cNvSpPr txBox="1"/>
            <p:nvPr/>
          </p:nvSpPr>
          <p:spPr>
            <a:xfrm>
              <a:off x="8132000" y="4284689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8" name="TextBox 380"/>
            <p:cNvSpPr txBox="1"/>
            <p:nvPr/>
          </p:nvSpPr>
          <p:spPr>
            <a:xfrm>
              <a:off x="8146351" y="458714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9" name="TextBox 382"/>
            <p:cNvSpPr txBox="1"/>
            <p:nvPr/>
          </p:nvSpPr>
          <p:spPr>
            <a:xfrm>
              <a:off x="8418119" y="3693309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0" name="TextBox 383"/>
            <p:cNvSpPr txBox="1"/>
            <p:nvPr/>
          </p:nvSpPr>
          <p:spPr>
            <a:xfrm>
              <a:off x="8425498" y="4008557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1" name="TextBox 384"/>
            <p:cNvSpPr txBox="1"/>
            <p:nvPr/>
          </p:nvSpPr>
          <p:spPr>
            <a:xfrm>
              <a:off x="8408830" y="4262928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2" name="TextBox 385"/>
            <p:cNvSpPr txBox="1"/>
            <p:nvPr/>
          </p:nvSpPr>
          <p:spPr>
            <a:xfrm>
              <a:off x="8425498" y="456223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10498533" y="4884068"/>
            <a:ext cx="781412" cy="499656"/>
            <a:chOff x="8324612" y="1547926"/>
            <a:chExt cx="586059" cy="374742"/>
          </a:xfrm>
        </p:grpSpPr>
        <p:sp>
          <p:nvSpPr>
            <p:cNvPr id="250" name="矩形 249"/>
            <p:cNvSpPr/>
            <p:nvPr/>
          </p:nvSpPr>
          <p:spPr>
            <a:xfrm flipH="1">
              <a:off x="8339167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1" name="矩形 250"/>
            <p:cNvSpPr/>
            <p:nvPr/>
          </p:nvSpPr>
          <p:spPr>
            <a:xfrm flipH="1">
              <a:off x="8624919" y="1612877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75" name="TextBox 387"/>
            <p:cNvSpPr txBox="1"/>
            <p:nvPr/>
          </p:nvSpPr>
          <p:spPr>
            <a:xfrm>
              <a:off x="8324612" y="1576419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9" name="TextBox 392"/>
            <p:cNvSpPr txBox="1"/>
            <p:nvPr/>
          </p:nvSpPr>
          <p:spPr>
            <a:xfrm>
              <a:off x="8603516" y="1547926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3" name="组合 1062"/>
          <p:cNvGrpSpPr/>
          <p:nvPr/>
        </p:nvGrpSpPr>
        <p:grpSpPr>
          <a:xfrm>
            <a:off x="10495015" y="4906382"/>
            <a:ext cx="792729" cy="1610649"/>
            <a:chOff x="8131055" y="3707194"/>
            <a:chExt cx="594546" cy="1207987"/>
          </a:xfrm>
        </p:grpSpPr>
        <p:sp>
          <p:nvSpPr>
            <p:cNvPr id="1064" name="矩形 106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65" name="矩形 106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66" name="矩形 106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67" name="矩形 106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68" name="矩形 106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69" name="矩形 106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0" name="矩形 106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1" name="矩形 107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2" name="TextBox 377"/>
            <p:cNvSpPr txBox="1"/>
            <p:nvPr/>
          </p:nvSpPr>
          <p:spPr>
            <a:xfrm>
              <a:off x="8139215" y="372056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3" name="TextBox 378"/>
            <p:cNvSpPr txBox="1"/>
            <p:nvPr/>
          </p:nvSpPr>
          <p:spPr>
            <a:xfrm>
              <a:off x="8131055" y="399596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4" name="TextBox 379"/>
            <p:cNvSpPr txBox="1"/>
            <p:nvPr/>
          </p:nvSpPr>
          <p:spPr>
            <a:xfrm>
              <a:off x="8132000" y="4284689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5" name="TextBox 380"/>
            <p:cNvSpPr txBox="1"/>
            <p:nvPr/>
          </p:nvSpPr>
          <p:spPr>
            <a:xfrm>
              <a:off x="8131474" y="4568932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6" name="TextBox 382"/>
            <p:cNvSpPr txBox="1"/>
            <p:nvPr/>
          </p:nvSpPr>
          <p:spPr>
            <a:xfrm>
              <a:off x="8402545" y="3707194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7" name="TextBox 383"/>
            <p:cNvSpPr txBox="1"/>
            <p:nvPr/>
          </p:nvSpPr>
          <p:spPr>
            <a:xfrm>
              <a:off x="8408830" y="3995277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8" name="TextBox 384"/>
            <p:cNvSpPr txBox="1"/>
            <p:nvPr/>
          </p:nvSpPr>
          <p:spPr>
            <a:xfrm>
              <a:off x="8408830" y="4262928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9" name="TextBox 385"/>
            <p:cNvSpPr txBox="1"/>
            <p:nvPr/>
          </p:nvSpPr>
          <p:spPr>
            <a:xfrm>
              <a:off x="8425498" y="456070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14" name="组合 1113"/>
          <p:cNvGrpSpPr/>
          <p:nvPr/>
        </p:nvGrpSpPr>
        <p:grpSpPr>
          <a:xfrm>
            <a:off x="6293783" y="4863902"/>
            <a:ext cx="791064" cy="1631617"/>
            <a:chOff x="8132303" y="3699943"/>
            <a:chExt cx="593298" cy="1223713"/>
          </a:xfrm>
        </p:grpSpPr>
        <p:sp>
          <p:nvSpPr>
            <p:cNvPr id="1115" name="矩形 111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16" name="矩形 111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17" name="矩形 111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18" name="矩形 111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19" name="矩形 111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0" name="矩形 111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1" name="矩形 112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2" name="矩形 112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3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4" name="TextBox 378"/>
            <p:cNvSpPr txBox="1"/>
            <p:nvPr/>
          </p:nvSpPr>
          <p:spPr>
            <a:xfrm>
              <a:off x="8133111" y="400938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5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6" name="TextBox 380"/>
            <p:cNvSpPr txBox="1"/>
            <p:nvPr/>
          </p:nvSpPr>
          <p:spPr>
            <a:xfrm>
              <a:off x="8140018" y="457740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7" name="TextBox 382"/>
            <p:cNvSpPr txBox="1"/>
            <p:nvPr/>
          </p:nvSpPr>
          <p:spPr>
            <a:xfrm>
              <a:off x="8426244" y="3699943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8" name="TextBox 383"/>
            <p:cNvSpPr txBox="1"/>
            <p:nvPr/>
          </p:nvSpPr>
          <p:spPr>
            <a:xfrm>
              <a:off x="8417624" y="4011891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9" name="TextBox 384"/>
            <p:cNvSpPr txBox="1"/>
            <p:nvPr/>
          </p:nvSpPr>
          <p:spPr>
            <a:xfrm>
              <a:off x="8419810" y="4269352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0" name="TextBox 385"/>
            <p:cNvSpPr txBox="1"/>
            <p:nvPr/>
          </p:nvSpPr>
          <p:spPr>
            <a:xfrm>
              <a:off x="8414936" y="4562228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1" name="组合 1130"/>
          <p:cNvGrpSpPr/>
          <p:nvPr/>
        </p:nvGrpSpPr>
        <p:grpSpPr>
          <a:xfrm>
            <a:off x="8002275" y="4863241"/>
            <a:ext cx="791064" cy="1631379"/>
            <a:chOff x="8132303" y="3699943"/>
            <a:chExt cx="593298" cy="1223534"/>
          </a:xfrm>
        </p:grpSpPr>
        <p:sp>
          <p:nvSpPr>
            <p:cNvPr id="1132" name="矩形 113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3" name="矩形 113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4" name="矩形 113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5" name="矩形 113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6" name="矩形 113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7" name="矩形 113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8" name="矩形 113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9" name="矩形 113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40" name="TextBox 377"/>
            <p:cNvSpPr txBox="1"/>
            <p:nvPr/>
          </p:nvSpPr>
          <p:spPr>
            <a:xfrm>
              <a:off x="8138441" y="373155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1" name="TextBox 378"/>
            <p:cNvSpPr txBox="1"/>
            <p:nvPr/>
          </p:nvSpPr>
          <p:spPr>
            <a:xfrm>
              <a:off x="8132303" y="400478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2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3" name="TextBox 380"/>
            <p:cNvSpPr txBox="1"/>
            <p:nvPr/>
          </p:nvSpPr>
          <p:spPr>
            <a:xfrm>
              <a:off x="8141150" y="4577228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4" name="TextBox 382"/>
            <p:cNvSpPr txBox="1"/>
            <p:nvPr/>
          </p:nvSpPr>
          <p:spPr>
            <a:xfrm>
              <a:off x="8426244" y="3699943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5" name="TextBox 383"/>
            <p:cNvSpPr txBox="1"/>
            <p:nvPr/>
          </p:nvSpPr>
          <p:spPr>
            <a:xfrm>
              <a:off x="8410963" y="3997196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6" name="TextBox 384"/>
            <p:cNvSpPr txBox="1"/>
            <p:nvPr/>
          </p:nvSpPr>
          <p:spPr>
            <a:xfrm>
              <a:off x="8419810" y="4269352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7" name="TextBox 385"/>
            <p:cNvSpPr txBox="1"/>
            <p:nvPr/>
          </p:nvSpPr>
          <p:spPr>
            <a:xfrm>
              <a:off x="8406794" y="4569638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8" name="组合 1147"/>
          <p:cNvGrpSpPr/>
          <p:nvPr/>
        </p:nvGrpSpPr>
        <p:grpSpPr>
          <a:xfrm>
            <a:off x="9651618" y="4888167"/>
            <a:ext cx="791065" cy="1628327"/>
            <a:chOff x="8132303" y="3699199"/>
            <a:chExt cx="593298" cy="1221245"/>
          </a:xfrm>
        </p:grpSpPr>
        <p:sp>
          <p:nvSpPr>
            <p:cNvPr id="1149" name="矩形 114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0" name="矩形 114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1" name="矩形 115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2" name="矩形 115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3" name="矩形 115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4" name="矩形 115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5" name="矩形 115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6" name="矩形 115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7" name="TextBox 377"/>
            <p:cNvSpPr txBox="1"/>
            <p:nvPr/>
          </p:nvSpPr>
          <p:spPr>
            <a:xfrm>
              <a:off x="8132303" y="3724471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8" name="TextBox 378"/>
            <p:cNvSpPr txBox="1"/>
            <p:nvPr/>
          </p:nvSpPr>
          <p:spPr>
            <a:xfrm>
              <a:off x="8132303" y="400478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9" name="TextBox 379"/>
            <p:cNvSpPr txBox="1"/>
            <p:nvPr/>
          </p:nvSpPr>
          <p:spPr>
            <a:xfrm>
              <a:off x="8132303" y="42998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0" name="TextBox 380"/>
            <p:cNvSpPr txBox="1"/>
            <p:nvPr/>
          </p:nvSpPr>
          <p:spPr>
            <a:xfrm>
              <a:off x="8132303" y="4574195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1" name="TextBox 382"/>
            <p:cNvSpPr txBox="1"/>
            <p:nvPr/>
          </p:nvSpPr>
          <p:spPr>
            <a:xfrm>
              <a:off x="8411870" y="3699199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2" name="TextBox 383"/>
            <p:cNvSpPr txBox="1"/>
            <p:nvPr/>
          </p:nvSpPr>
          <p:spPr>
            <a:xfrm>
              <a:off x="8410963" y="3997196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3" name="TextBox 384"/>
            <p:cNvSpPr txBox="1"/>
            <p:nvPr/>
          </p:nvSpPr>
          <p:spPr>
            <a:xfrm>
              <a:off x="8419810" y="4269352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4" name="TextBox 385"/>
            <p:cNvSpPr txBox="1"/>
            <p:nvPr/>
          </p:nvSpPr>
          <p:spPr>
            <a:xfrm>
              <a:off x="8407521" y="455548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BFE55C4-052F-4C51-B91B-FE38F2EAEA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6761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时钟置换算法示例</a:t>
            </a:r>
          </a:p>
        </p:txBody>
      </p:sp>
      <p:sp>
        <p:nvSpPr>
          <p:cNvPr id="594" name="文本占位符 1">
            <a:extLst>
              <a:ext uri="{FF2B5EF4-FFF2-40B4-BE49-F238E27FC236}">
                <a16:creationId xmlns:a16="http://schemas.microsoft.com/office/drawing/2014/main" id="{478F1E8A-6EC1-49AA-B124-5517B4553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595" name="文本占位符 2">
            <a:extLst>
              <a:ext uri="{FF2B5EF4-FFF2-40B4-BE49-F238E27FC236}">
                <a16:creationId xmlns:a16="http://schemas.microsoft.com/office/drawing/2014/main" id="{5656573B-95A4-4A3B-81DB-88F1C225BE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596" name="文本占位符 3">
            <a:extLst>
              <a:ext uri="{FF2B5EF4-FFF2-40B4-BE49-F238E27FC236}">
                <a16:creationId xmlns:a16="http://schemas.microsoft.com/office/drawing/2014/main" id="{8EE5752A-DE31-4D14-93DF-1A7AD9F4D8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97" name="文本占位符 4">
            <a:extLst>
              <a:ext uri="{FF2B5EF4-FFF2-40B4-BE49-F238E27FC236}">
                <a16:creationId xmlns:a16="http://schemas.microsoft.com/office/drawing/2014/main" id="{E9769695-E233-4084-A698-CE59E0B1A6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598" name="文本占位符 5">
            <a:extLst>
              <a:ext uri="{FF2B5EF4-FFF2-40B4-BE49-F238E27FC236}">
                <a16:creationId xmlns:a16="http://schemas.microsoft.com/office/drawing/2014/main" id="{BC4A670F-A94C-4BD4-8DEE-9603D1DB78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5432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06836 -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6784 -1.1111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0.06875 -1.11111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6771 -1.11111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694 -1.11111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9" dur="5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0.06888 0.00023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500"/>
                            </p:stCondLst>
                            <p:childTnLst>
                              <p:par>
                                <p:cTn id="1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06979 -0.000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7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7" dur="5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06927 0.00277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0.06472 -0.00115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50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6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4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06966 0.00116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7" y="46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0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5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70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8500"/>
                            </p:stCondLst>
                            <p:childTnLst>
                              <p:par>
                                <p:cTn id="28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89" grpId="1"/>
      <p:bldP spid="489" grpId="2"/>
      <p:bldP spid="499" grpId="0"/>
      <p:bldP spid="499" grpId="1"/>
      <p:bldP spid="499" grpId="2"/>
      <p:bldP spid="527" grpId="0"/>
      <p:bldP spid="527" grpId="1"/>
      <p:bldP spid="527" grpId="2"/>
      <p:bldP spid="585" grpId="0"/>
      <p:bldP spid="585" grpId="1"/>
      <p:bldP spid="585" grpId="2"/>
      <p:bldP spid="881" grpId="0"/>
      <p:bldP spid="881" grpId="1"/>
      <p:bldP spid="881" grpId="2"/>
      <p:bldP spid="958" grpId="0"/>
      <p:bldP spid="958" grpId="1"/>
      <p:bldP spid="958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6"/>
          <p:cNvSpPr>
            <a:spLocks noChangeArrowheads="1"/>
          </p:cNvSpPr>
          <p:nvPr/>
        </p:nvSpPr>
        <p:spPr bwMode="auto">
          <a:xfrm>
            <a:off x="2758678" y="3467607"/>
            <a:ext cx="2507957" cy="2401487"/>
          </a:xfrm>
          <a:prstGeom prst="ellipse">
            <a:avLst/>
          </a:prstGeom>
          <a:noFill/>
          <a:ln w="63500">
            <a:solidFill>
              <a:srgbClr val="FDD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3200" b="1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1413919" y="5775837"/>
            <a:ext cx="859208" cy="90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驻留位</a:t>
            </a:r>
            <a:endParaRPr lang="zh-CN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访问位</a:t>
            </a:r>
            <a:endParaRPr lang="zh-CN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修改位</a:t>
            </a:r>
            <a:endParaRPr lang="en-US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  <a:p>
            <a:pPr>
              <a:lnSpc>
                <a:spcPct val="80000"/>
              </a:lnSpc>
            </a:pP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帧号</a:t>
            </a:r>
          </a:p>
        </p:txBody>
      </p: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4125041" y="3301987"/>
            <a:ext cx="4495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2462578" y="3275370"/>
            <a:ext cx="920827" cy="42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</a:t>
            </a:r>
            <a:r>
              <a:rPr lang="en-US" altLang="zh-CN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7:</a:t>
            </a:r>
          </a:p>
        </p:txBody>
      </p:sp>
      <p:sp>
        <p:nvSpPr>
          <p:cNvPr id="72" name="Rectangle 12"/>
          <p:cNvSpPr>
            <a:spLocks noChangeArrowheads="1"/>
          </p:cNvSpPr>
          <p:nvPr/>
        </p:nvSpPr>
        <p:spPr bwMode="auto">
          <a:xfrm>
            <a:off x="3486222" y="3301987"/>
            <a:ext cx="2129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75" name="Rectangle 13"/>
          <p:cNvSpPr>
            <a:spLocks noChangeArrowheads="1"/>
          </p:cNvSpPr>
          <p:nvPr/>
        </p:nvSpPr>
        <p:spPr bwMode="auto">
          <a:xfrm>
            <a:off x="2971617" y="4153746"/>
            <a:ext cx="4495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5</a:t>
            </a:r>
          </a:p>
        </p:txBody>
      </p:sp>
      <p:sp>
        <p:nvSpPr>
          <p:cNvPr id="76" name="Rectangle 14"/>
          <p:cNvSpPr>
            <a:spLocks noChangeArrowheads="1"/>
          </p:cNvSpPr>
          <p:nvPr/>
        </p:nvSpPr>
        <p:spPr bwMode="auto">
          <a:xfrm>
            <a:off x="2545738" y="4153746"/>
            <a:ext cx="2129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1390591" y="4092854"/>
            <a:ext cx="920827" cy="42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</a:t>
            </a:r>
            <a:r>
              <a:rPr lang="en-US" altLang="zh-CN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1:</a:t>
            </a:r>
          </a:p>
        </p:txBody>
      </p:sp>
      <p:sp>
        <p:nvSpPr>
          <p:cNvPr id="78" name="Rectangle 16"/>
          <p:cNvSpPr>
            <a:spLocks noChangeArrowheads="1"/>
          </p:cNvSpPr>
          <p:nvPr/>
        </p:nvSpPr>
        <p:spPr bwMode="auto">
          <a:xfrm>
            <a:off x="2332798" y="4153746"/>
            <a:ext cx="2129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79" name="Rectangle 17"/>
          <p:cNvSpPr>
            <a:spLocks noChangeArrowheads="1"/>
          </p:cNvSpPr>
          <p:nvPr/>
        </p:nvSpPr>
        <p:spPr bwMode="auto">
          <a:xfrm>
            <a:off x="5361274" y="4153746"/>
            <a:ext cx="4495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3</a:t>
            </a:r>
          </a:p>
        </p:txBody>
      </p:sp>
      <p:sp>
        <p:nvSpPr>
          <p:cNvPr id="80" name="Rectangle 18"/>
          <p:cNvSpPr>
            <a:spLocks noChangeArrowheads="1"/>
          </p:cNvSpPr>
          <p:nvPr/>
        </p:nvSpPr>
        <p:spPr bwMode="auto">
          <a:xfrm>
            <a:off x="4935395" y="4153746"/>
            <a:ext cx="2129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</a:p>
        </p:txBody>
      </p:sp>
      <p:sp>
        <p:nvSpPr>
          <p:cNvPr id="82" name="Rectangle 19"/>
          <p:cNvSpPr>
            <a:spLocks noChangeArrowheads="1"/>
          </p:cNvSpPr>
          <p:nvPr/>
        </p:nvSpPr>
        <p:spPr bwMode="auto">
          <a:xfrm>
            <a:off x="3668867" y="4127129"/>
            <a:ext cx="980716" cy="42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 </a:t>
            </a:r>
            <a:r>
              <a:rPr lang="en-US" altLang="zh-CN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4:</a:t>
            </a:r>
          </a:p>
        </p:txBody>
      </p:sp>
      <p:sp>
        <p:nvSpPr>
          <p:cNvPr id="83" name="Rectangle 20"/>
          <p:cNvSpPr>
            <a:spLocks noChangeArrowheads="1"/>
          </p:cNvSpPr>
          <p:nvPr/>
        </p:nvSpPr>
        <p:spPr bwMode="auto">
          <a:xfrm>
            <a:off x="4722455" y="4153746"/>
            <a:ext cx="2129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84" name="Rectangle 21"/>
          <p:cNvSpPr>
            <a:spLocks noChangeArrowheads="1"/>
          </p:cNvSpPr>
          <p:nvPr/>
        </p:nvSpPr>
        <p:spPr bwMode="auto">
          <a:xfrm>
            <a:off x="5268585" y="5348574"/>
            <a:ext cx="4495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4</a:t>
            </a:r>
          </a:p>
        </p:txBody>
      </p:sp>
      <p:sp>
        <p:nvSpPr>
          <p:cNvPr id="86" name="Rectangle 23"/>
          <p:cNvSpPr>
            <a:spLocks noChangeArrowheads="1"/>
          </p:cNvSpPr>
          <p:nvPr/>
        </p:nvSpPr>
        <p:spPr bwMode="auto">
          <a:xfrm>
            <a:off x="3694221" y="5291477"/>
            <a:ext cx="920827" cy="42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</a:t>
            </a:r>
            <a:r>
              <a:rPr lang="en-US" altLang="zh-CN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0:</a:t>
            </a:r>
          </a:p>
        </p:txBody>
      </p:sp>
      <p:sp>
        <p:nvSpPr>
          <p:cNvPr id="87" name="Rectangle 24"/>
          <p:cNvSpPr>
            <a:spLocks noChangeArrowheads="1"/>
          </p:cNvSpPr>
          <p:nvPr/>
        </p:nvSpPr>
        <p:spPr bwMode="auto">
          <a:xfrm>
            <a:off x="4629766" y="5348574"/>
            <a:ext cx="2129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88" name="Rectangle 25"/>
          <p:cNvSpPr>
            <a:spLocks noChangeArrowheads="1"/>
          </p:cNvSpPr>
          <p:nvPr/>
        </p:nvSpPr>
        <p:spPr bwMode="auto">
          <a:xfrm>
            <a:off x="3192907" y="5348574"/>
            <a:ext cx="4495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9</a:t>
            </a:r>
          </a:p>
        </p:txBody>
      </p:sp>
      <p:sp>
        <p:nvSpPr>
          <p:cNvPr id="90" name="Rectangle 27"/>
          <p:cNvSpPr>
            <a:spLocks noChangeArrowheads="1"/>
          </p:cNvSpPr>
          <p:nvPr/>
        </p:nvSpPr>
        <p:spPr bwMode="auto">
          <a:xfrm>
            <a:off x="1632043" y="5301637"/>
            <a:ext cx="920827" cy="42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0649" tIns="59267" rIns="120649" bIns="59267">
            <a:spAutoFit/>
          </a:bodyPr>
          <a:lstStyle/>
          <a:p>
            <a:pPr algn="ctr"/>
            <a:r>
              <a:rPr lang="zh-CN" altLang="en-US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页号</a:t>
            </a:r>
            <a:r>
              <a:rPr lang="en-US" altLang="zh-CN" sz="20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3:</a:t>
            </a:r>
          </a:p>
        </p:txBody>
      </p:sp>
      <p:sp>
        <p:nvSpPr>
          <p:cNvPr id="91" name="Rectangle 28"/>
          <p:cNvSpPr>
            <a:spLocks noChangeArrowheads="1"/>
          </p:cNvSpPr>
          <p:nvPr/>
        </p:nvSpPr>
        <p:spPr bwMode="auto">
          <a:xfrm>
            <a:off x="2554087" y="5348574"/>
            <a:ext cx="2129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92" name="Oval 29"/>
          <p:cNvSpPr>
            <a:spLocks noChangeArrowheads="1"/>
          </p:cNvSpPr>
          <p:nvPr/>
        </p:nvSpPr>
        <p:spPr bwMode="auto">
          <a:xfrm>
            <a:off x="3890672" y="4547046"/>
            <a:ext cx="215169" cy="215169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3200" b="1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93" name="Line 30"/>
          <p:cNvSpPr>
            <a:spLocks noChangeShapeType="1"/>
          </p:cNvSpPr>
          <p:nvPr/>
        </p:nvSpPr>
        <p:spPr bwMode="auto">
          <a:xfrm>
            <a:off x="2648727" y="5691643"/>
            <a:ext cx="0" cy="236600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Line 31"/>
          <p:cNvSpPr>
            <a:spLocks noChangeShapeType="1"/>
          </p:cNvSpPr>
          <p:nvPr/>
        </p:nvSpPr>
        <p:spPr bwMode="auto">
          <a:xfrm>
            <a:off x="2873497" y="5685729"/>
            <a:ext cx="0" cy="402220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95" name="Line 32"/>
          <p:cNvSpPr>
            <a:spLocks noChangeShapeType="1"/>
          </p:cNvSpPr>
          <p:nvPr/>
        </p:nvSpPr>
        <p:spPr bwMode="auto">
          <a:xfrm>
            <a:off x="3421156" y="5685728"/>
            <a:ext cx="0" cy="815613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96" name="Line 33"/>
          <p:cNvSpPr>
            <a:spLocks noChangeShapeType="1"/>
          </p:cNvSpPr>
          <p:nvPr/>
        </p:nvSpPr>
        <p:spPr bwMode="auto">
          <a:xfrm>
            <a:off x="2134124" y="6501341"/>
            <a:ext cx="1287033" cy="0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97" name="Line 34"/>
          <p:cNvSpPr>
            <a:spLocks noChangeShapeType="1"/>
          </p:cNvSpPr>
          <p:nvPr/>
        </p:nvSpPr>
        <p:spPr bwMode="auto">
          <a:xfrm>
            <a:off x="2205103" y="6093863"/>
            <a:ext cx="674309" cy="0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98" name="Line 35"/>
          <p:cNvSpPr>
            <a:spLocks noChangeShapeType="1"/>
          </p:cNvSpPr>
          <p:nvPr/>
        </p:nvSpPr>
        <p:spPr bwMode="auto">
          <a:xfrm>
            <a:off x="2370723" y="5928243"/>
            <a:ext cx="283920" cy="0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 b="1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99162" y="3301987"/>
            <a:ext cx="425879" cy="307580"/>
            <a:chOff x="2774371" y="2476490"/>
            <a:chExt cx="319409" cy="230685"/>
          </a:xfrm>
        </p:grpSpPr>
        <p:sp>
          <p:nvSpPr>
            <p:cNvPr id="40" name="Rectangle 10"/>
            <p:cNvSpPr>
              <a:spLocks noChangeArrowheads="1"/>
            </p:cNvSpPr>
            <p:nvPr/>
          </p:nvSpPr>
          <p:spPr bwMode="auto">
            <a:xfrm>
              <a:off x="2774371" y="2476490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</p:txBody>
        </p:sp>
        <p:sp>
          <p:nvSpPr>
            <p:cNvPr id="99" name="Rectangle 36"/>
            <p:cNvSpPr>
              <a:spLocks noChangeArrowheads="1"/>
            </p:cNvSpPr>
            <p:nvPr/>
          </p:nvSpPr>
          <p:spPr bwMode="auto">
            <a:xfrm>
              <a:off x="2934075" y="2476490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</a:p>
          </p:txBody>
        </p:sp>
      </p:grpSp>
      <p:sp>
        <p:nvSpPr>
          <p:cNvPr id="100" name="Rectangle 37"/>
          <p:cNvSpPr>
            <a:spLocks noChangeArrowheads="1"/>
          </p:cNvSpPr>
          <p:nvPr/>
        </p:nvSpPr>
        <p:spPr bwMode="auto">
          <a:xfrm>
            <a:off x="5148335" y="4153746"/>
            <a:ext cx="2129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842704" y="5348574"/>
            <a:ext cx="425880" cy="307580"/>
            <a:chOff x="3632028" y="4011430"/>
            <a:chExt cx="319410" cy="230685"/>
          </a:xfrm>
        </p:grpSpPr>
        <p:sp>
          <p:nvSpPr>
            <p:cNvPr id="85" name="Rectangle 22"/>
            <p:cNvSpPr>
              <a:spLocks noChangeArrowheads="1"/>
            </p:cNvSpPr>
            <p:nvPr/>
          </p:nvSpPr>
          <p:spPr bwMode="auto">
            <a:xfrm>
              <a:off x="3632028" y="4011430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</p:txBody>
        </p:sp>
        <p:sp>
          <p:nvSpPr>
            <p:cNvPr id="101" name="Rectangle 38"/>
            <p:cNvSpPr>
              <a:spLocks noChangeArrowheads="1"/>
            </p:cNvSpPr>
            <p:nvPr/>
          </p:nvSpPr>
          <p:spPr bwMode="auto">
            <a:xfrm>
              <a:off x="3791733" y="4011430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</p:txBody>
        </p:sp>
      </p:grpSp>
      <p:sp>
        <p:nvSpPr>
          <p:cNvPr id="102" name="Rectangle 39"/>
          <p:cNvSpPr>
            <a:spLocks noChangeArrowheads="1"/>
          </p:cNvSpPr>
          <p:nvPr/>
        </p:nvSpPr>
        <p:spPr bwMode="auto">
          <a:xfrm>
            <a:off x="2758678" y="4153746"/>
            <a:ext cx="2129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0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767027" y="5348574"/>
            <a:ext cx="425880" cy="307580"/>
            <a:chOff x="2075270" y="4011430"/>
            <a:chExt cx="319410" cy="230685"/>
          </a:xfrm>
        </p:grpSpPr>
        <p:sp>
          <p:nvSpPr>
            <p:cNvPr id="89" name="Rectangle 26"/>
            <p:cNvSpPr>
              <a:spLocks noChangeArrowheads="1"/>
            </p:cNvSpPr>
            <p:nvPr/>
          </p:nvSpPr>
          <p:spPr bwMode="auto">
            <a:xfrm>
              <a:off x="2075270" y="4011430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</p:txBody>
        </p:sp>
        <p:sp>
          <p:nvSpPr>
            <p:cNvPr id="103" name="Rectangle 40"/>
            <p:cNvSpPr>
              <a:spLocks noChangeArrowheads="1"/>
            </p:cNvSpPr>
            <p:nvPr/>
          </p:nvSpPr>
          <p:spPr bwMode="auto">
            <a:xfrm>
              <a:off x="2234975" y="4011430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26032" y="1850058"/>
            <a:ext cx="7922739" cy="1281969"/>
            <a:chOff x="844524" y="1387543"/>
            <a:chExt cx="5942054" cy="961477"/>
          </a:xfrm>
        </p:grpSpPr>
        <p:sp>
          <p:nvSpPr>
            <p:cNvPr id="106" name="TextBox 105"/>
            <p:cNvSpPr txBox="1"/>
            <p:nvPr/>
          </p:nvSpPr>
          <p:spPr>
            <a:xfrm>
              <a:off x="1175432" y="1387543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算法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431020" y="1711395"/>
              <a:ext cx="5212682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在页面中增加修改位，并在访问时进行相应修改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431021" y="2002771"/>
              <a:ext cx="5355557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缺页时，修改页面标志位，以跳过有修改的页面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0" name="图片 10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096154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11" name="图片 11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82040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13" name="TextBox 112"/>
            <p:cNvSpPr txBox="1"/>
            <p:nvPr/>
          </p:nvSpPr>
          <p:spPr>
            <a:xfrm>
              <a:off x="844524" y="1387543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26032" y="1454284"/>
            <a:ext cx="5810251" cy="502766"/>
            <a:chOff x="-394182" y="1032855"/>
            <a:chExt cx="4357688" cy="377075"/>
          </a:xfrm>
        </p:grpSpPr>
        <p:sp>
          <p:nvSpPr>
            <p:cNvPr id="105" name="TextBox 104"/>
            <p:cNvSpPr txBox="1"/>
            <p:nvPr/>
          </p:nvSpPr>
          <p:spPr>
            <a:xfrm>
              <a:off x="-63274" y="1032855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思路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22527" y="1039309"/>
              <a:ext cx="314097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减少修改页的缺页处理开销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2" name="图片 11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946" y="113702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14" name="TextBox 113"/>
            <p:cNvSpPr txBox="1"/>
            <p:nvPr/>
          </p:nvSpPr>
          <p:spPr>
            <a:xfrm>
              <a:off x="-394182" y="1032855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33246" y="3400776"/>
            <a:ext cx="3418323" cy="2583392"/>
            <a:chOff x="4693954" y="2663479"/>
            <a:chExt cx="2563742" cy="1937544"/>
          </a:xfrm>
        </p:grpSpPr>
        <p:sp>
          <p:nvSpPr>
            <p:cNvPr id="140" name="Rectangle 2"/>
            <p:cNvSpPr>
              <a:spLocks noChangeArrowheads="1"/>
            </p:cNvSpPr>
            <p:nvPr/>
          </p:nvSpPr>
          <p:spPr bwMode="auto">
            <a:xfrm>
              <a:off x="4693954" y="2663479"/>
              <a:ext cx="2563742" cy="1937544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sz="2133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sp>
          <p:nvSpPr>
            <p:cNvPr id="141" name="Rectangle 3"/>
            <p:cNvSpPr>
              <a:spLocks noChangeArrowheads="1"/>
            </p:cNvSpPr>
            <p:nvPr/>
          </p:nvSpPr>
          <p:spPr bwMode="auto">
            <a:xfrm>
              <a:off x="4833150" y="3176722"/>
              <a:ext cx="1027812" cy="1339244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133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sp>
          <p:nvSpPr>
            <p:cNvPr id="142" name="Text Box 41"/>
            <p:cNvSpPr>
              <a:spLocks noChangeArrowheads="1"/>
            </p:cNvSpPr>
            <p:nvPr/>
          </p:nvSpPr>
          <p:spPr bwMode="auto">
            <a:xfrm>
              <a:off x="4772060" y="2788484"/>
              <a:ext cx="1166426" cy="24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70000"/>
                </a:lnSpc>
              </a:pP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指针扫过前</a:t>
              </a:r>
            </a:p>
          </p:txBody>
        </p:sp>
        <p:sp>
          <p:nvSpPr>
            <p:cNvPr id="143" name="Text Box 42"/>
            <p:cNvSpPr>
              <a:spLocks noChangeArrowheads="1"/>
            </p:cNvSpPr>
            <p:nvPr/>
          </p:nvSpPr>
          <p:spPr bwMode="auto">
            <a:xfrm>
              <a:off x="5994203" y="2788484"/>
              <a:ext cx="1166426" cy="24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70000"/>
                </a:lnSpc>
              </a:pP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指针扫过后</a:t>
              </a:r>
            </a:p>
          </p:txBody>
        </p:sp>
        <p:sp>
          <p:nvSpPr>
            <p:cNvPr id="144" name="Text Box 43"/>
            <p:cNvSpPr>
              <a:spLocks noChangeArrowheads="1"/>
            </p:cNvSpPr>
            <p:nvPr/>
          </p:nvSpPr>
          <p:spPr bwMode="auto">
            <a:xfrm>
              <a:off x="4788894" y="3222003"/>
              <a:ext cx="561788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600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使用位</a:t>
              </a:r>
            </a:p>
          </p:txBody>
        </p:sp>
        <p:sp>
          <p:nvSpPr>
            <p:cNvPr id="145" name="Text Box 44"/>
            <p:cNvSpPr>
              <a:spLocks noChangeArrowheads="1"/>
            </p:cNvSpPr>
            <p:nvPr/>
          </p:nvSpPr>
          <p:spPr bwMode="auto">
            <a:xfrm>
              <a:off x="5326109" y="3214627"/>
              <a:ext cx="561788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600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修改位</a:t>
              </a:r>
            </a:p>
          </p:txBody>
        </p:sp>
        <p:sp>
          <p:nvSpPr>
            <p:cNvPr id="146" name="Text Box 45"/>
            <p:cNvSpPr>
              <a:spLocks noChangeArrowheads="1"/>
            </p:cNvSpPr>
            <p:nvPr/>
          </p:nvSpPr>
          <p:spPr bwMode="auto">
            <a:xfrm>
              <a:off x="5004048" y="3501785"/>
              <a:ext cx="264737" cy="1053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33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</a:p>
            <a:p>
              <a:pPr eaLnBrk="1" hangingPunct="1"/>
              <a:r>
                <a:rPr lang="en-US" altLang="zh-CN" sz="2133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</a:p>
            <a:p>
              <a:pPr eaLnBrk="1" hangingPunct="1"/>
              <a:r>
                <a:rPr lang="en-US" altLang="zh-CN" sz="2133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  <a:p>
              <a:pPr eaLnBrk="1" hangingPunct="1"/>
              <a:r>
                <a:rPr lang="en-US" altLang="zh-CN" sz="2133" b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</p:txBody>
        </p:sp>
        <p:sp>
          <p:nvSpPr>
            <p:cNvPr id="147" name="Text Box 46"/>
            <p:cNvSpPr>
              <a:spLocks noChangeArrowheads="1"/>
            </p:cNvSpPr>
            <p:nvPr/>
          </p:nvSpPr>
          <p:spPr bwMode="auto">
            <a:xfrm>
              <a:off x="5404920" y="3501785"/>
              <a:ext cx="264737" cy="1053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</a:p>
            <a:p>
              <a:pPr eaLnBrk="1" hangingPunct="1"/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  <a:p>
              <a:pPr eaLnBrk="1" hangingPunct="1"/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</a:p>
            <a:p>
              <a:pPr eaLnBrk="1" hangingPunct="1"/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</p:txBody>
        </p:sp>
        <p:sp>
          <p:nvSpPr>
            <p:cNvPr id="148" name="Line 47"/>
            <p:cNvSpPr>
              <a:spLocks noChangeShapeType="1"/>
            </p:cNvSpPr>
            <p:nvPr/>
          </p:nvSpPr>
          <p:spPr bwMode="auto">
            <a:xfrm>
              <a:off x="4833150" y="3486982"/>
              <a:ext cx="1027812" cy="0"/>
            </a:xfrm>
            <a:prstGeom prst="line">
              <a:avLst/>
            </a:prstGeom>
            <a:noFill/>
            <a:ln w="28575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133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Rectangle 48"/>
            <p:cNvSpPr>
              <a:spLocks noChangeArrowheads="1"/>
            </p:cNvSpPr>
            <p:nvPr/>
          </p:nvSpPr>
          <p:spPr bwMode="auto">
            <a:xfrm>
              <a:off x="6133188" y="3176722"/>
              <a:ext cx="1043607" cy="1339244"/>
            </a:xfrm>
            <a:prstGeom prst="rect">
              <a:avLst/>
            </a:prstGeom>
            <a:noFill/>
            <a:ln w="28575">
              <a:solidFill>
                <a:srgbClr val="11576A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133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grpSp>
          <p:nvGrpSpPr>
            <p:cNvPr id="150" name="Group 49"/>
            <p:cNvGrpSpPr>
              <a:grpSpLocks/>
            </p:cNvGrpSpPr>
            <p:nvPr/>
          </p:nvGrpSpPr>
          <p:grpSpPr bwMode="auto">
            <a:xfrm>
              <a:off x="6302037" y="3214627"/>
              <a:ext cx="538707" cy="315874"/>
              <a:chOff x="141" y="0"/>
              <a:chExt cx="469" cy="275"/>
            </a:xfrm>
          </p:grpSpPr>
          <p:sp>
            <p:nvSpPr>
              <p:cNvPr id="151" name="Text Box 50"/>
              <p:cNvSpPr>
                <a:spLocks noChangeArrowheads="1"/>
              </p:cNvSpPr>
              <p:nvPr/>
            </p:nvSpPr>
            <p:spPr bwMode="auto">
              <a:xfrm>
                <a:off x="141" y="0"/>
                <a:ext cx="121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/>
                <a:endPara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endParaRPr>
              </a:p>
            </p:txBody>
          </p:sp>
          <p:sp>
            <p:nvSpPr>
              <p:cNvPr id="152" name="Text Box 51"/>
              <p:cNvSpPr>
                <a:spLocks noChangeArrowheads="1"/>
              </p:cNvSpPr>
              <p:nvPr/>
            </p:nvSpPr>
            <p:spPr bwMode="auto">
              <a:xfrm>
                <a:off x="489" y="0"/>
                <a:ext cx="121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/>
                <a:endPara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endParaRPr>
              </a:p>
            </p:txBody>
          </p:sp>
        </p:grpSp>
        <p:grpSp>
          <p:nvGrpSpPr>
            <p:cNvPr id="153" name="Group 52"/>
            <p:cNvGrpSpPr>
              <a:grpSpLocks/>
            </p:cNvGrpSpPr>
            <p:nvPr/>
          </p:nvGrpSpPr>
          <p:grpSpPr bwMode="auto">
            <a:xfrm>
              <a:off x="6301370" y="3722322"/>
              <a:ext cx="665057" cy="807488"/>
              <a:chOff x="0" y="0"/>
              <a:chExt cx="579" cy="703"/>
            </a:xfrm>
          </p:grpSpPr>
          <p:sp>
            <p:nvSpPr>
              <p:cNvPr id="154" name="Text Box 5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30" cy="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133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charset="0"/>
                  </a:rPr>
                  <a:t>0</a:t>
                </a:r>
              </a:p>
              <a:p>
                <a:pPr eaLnBrk="1" hangingPunct="1"/>
                <a:r>
                  <a:rPr lang="en-US" altLang="zh-CN" sz="2133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charset="0"/>
                  </a:rPr>
                  <a:t>0</a:t>
                </a:r>
              </a:p>
              <a:p>
                <a:pPr eaLnBrk="1" hangingPunct="1"/>
                <a:r>
                  <a:rPr lang="en-US" altLang="zh-CN" sz="2133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charset="0"/>
                  </a:rPr>
                  <a:t>0</a:t>
                </a:r>
              </a:p>
            </p:txBody>
          </p:sp>
          <p:sp>
            <p:nvSpPr>
              <p:cNvPr id="155" name="Text Box 54"/>
              <p:cNvSpPr>
                <a:spLocks noChangeArrowheads="1"/>
              </p:cNvSpPr>
              <p:nvPr/>
            </p:nvSpPr>
            <p:spPr bwMode="auto">
              <a:xfrm>
                <a:off x="349" y="0"/>
                <a:ext cx="230" cy="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2133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charset="0"/>
                  </a:rPr>
                  <a:t>0</a:t>
                </a:r>
              </a:p>
              <a:p>
                <a:pPr eaLnBrk="1" hangingPunct="1"/>
                <a:r>
                  <a:rPr lang="en-US" altLang="zh-CN" sz="2133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charset="0"/>
                  </a:rPr>
                  <a:t>0</a:t>
                </a:r>
              </a:p>
              <a:p>
                <a:pPr eaLnBrk="1" hangingPunct="1"/>
                <a:r>
                  <a:rPr lang="en-US" altLang="zh-CN" sz="2133" b="1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charset="0"/>
                  </a:rPr>
                  <a:t>1</a:t>
                </a:r>
              </a:p>
            </p:txBody>
          </p:sp>
        </p:grpSp>
        <p:sp>
          <p:nvSpPr>
            <p:cNvPr id="156" name="Text Box 55"/>
            <p:cNvSpPr>
              <a:spLocks noChangeArrowheads="1"/>
            </p:cNvSpPr>
            <p:nvPr/>
          </p:nvSpPr>
          <p:spPr bwMode="auto">
            <a:xfrm>
              <a:off x="6122935" y="3453542"/>
              <a:ext cx="761266" cy="284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 </a:t>
              </a:r>
              <a:r>
                <a: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    置换</a:t>
              </a:r>
            </a:p>
          </p:txBody>
        </p:sp>
        <p:sp>
          <p:nvSpPr>
            <p:cNvPr id="157" name="Line 56"/>
            <p:cNvSpPr>
              <a:spLocks noChangeShapeType="1"/>
            </p:cNvSpPr>
            <p:nvPr/>
          </p:nvSpPr>
          <p:spPr bwMode="auto">
            <a:xfrm>
              <a:off x="6127444" y="3483471"/>
              <a:ext cx="1049351" cy="0"/>
            </a:xfrm>
            <a:prstGeom prst="line">
              <a:avLst/>
            </a:prstGeom>
            <a:noFill/>
            <a:ln w="28575">
              <a:solidFill>
                <a:srgbClr val="11576A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133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58" name="直接箭头连接符 58"/>
            <p:cNvCxnSpPr>
              <a:cxnSpLocks noChangeShapeType="1"/>
            </p:cNvCxnSpPr>
            <p:nvPr/>
          </p:nvCxnSpPr>
          <p:spPr bwMode="auto">
            <a:xfrm>
              <a:off x="5869003" y="3617796"/>
              <a:ext cx="258441" cy="1149"/>
            </a:xfrm>
            <a:prstGeom prst="straightConnector1">
              <a:avLst/>
            </a:prstGeom>
            <a:noFill/>
            <a:ln w="28575">
              <a:solidFill>
                <a:srgbClr val="11576A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" name="直接箭头连接符 59"/>
            <p:cNvCxnSpPr>
              <a:cxnSpLocks noChangeShapeType="1"/>
            </p:cNvCxnSpPr>
            <p:nvPr/>
          </p:nvCxnSpPr>
          <p:spPr bwMode="auto">
            <a:xfrm>
              <a:off x="5869003" y="3876238"/>
              <a:ext cx="258441" cy="1148"/>
            </a:xfrm>
            <a:prstGeom prst="straightConnector1">
              <a:avLst/>
            </a:prstGeom>
            <a:noFill/>
            <a:ln w="28575">
              <a:solidFill>
                <a:srgbClr val="11576A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直接箭头连接符 60"/>
            <p:cNvCxnSpPr>
              <a:cxnSpLocks noChangeShapeType="1"/>
            </p:cNvCxnSpPr>
            <p:nvPr/>
          </p:nvCxnSpPr>
          <p:spPr bwMode="auto">
            <a:xfrm>
              <a:off x="5869003" y="4140141"/>
              <a:ext cx="258441" cy="1148"/>
            </a:xfrm>
            <a:prstGeom prst="straightConnector1">
              <a:avLst/>
            </a:prstGeom>
            <a:noFill/>
            <a:ln w="28575">
              <a:solidFill>
                <a:srgbClr val="11576A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" name="直接箭头连接符 61"/>
            <p:cNvCxnSpPr>
              <a:cxnSpLocks noChangeShapeType="1"/>
            </p:cNvCxnSpPr>
            <p:nvPr/>
          </p:nvCxnSpPr>
          <p:spPr bwMode="auto">
            <a:xfrm>
              <a:off x="5869003" y="4365945"/>
              <a:ext cx="258441" cy="1148"/>
            </a:xfrm>
            <a:prstGeom prst="straightConnector1">
              <a:avLst/>
            </a:prstGeom>
            <a:noFill/>
            <a:ln w="28575">
              <a:solidFill>
                <a:srgbClr val="11576A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2" name="Text Box 43"/>
            <p:cNvSpPr>
              <a:spLocks noChangeArrowheads="1"/>
            </p:cNvSpPr>
            <p:nvPr/>
          </p:nvSpPr>
          <p:spPr bwMode="auto">
            <a:xfrm>
              <a:off x="6128804" y="3211370"/>
              <a:ext cx="561788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600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使用位</a:t>
              </a:r>
            </a:p>
          </p:txBody>
        </p:sp>
        <p:sp>
          <p:nvSpPr>
            <p:cNvPr id="163" name="Text Box 44"/>
            <p:cNvSpPr>
              <a:spLocks noChangeArrowheads="1"/>
            </p:cNvSpPr>
            <p:nvPr/>
          </p:nvSpPr>
          <p:spPr bwMode="auto">
            <a:xfrm>
              <a:off x="6609342" y="3211840"/>
              <a:ext cx="561788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1600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修改位</a:t>
              </a:r>
            </a:p>
          </p:txBody>
        </p:sp>
      </p:grpSp>
      <p:sp>
        <p:nvSpPr>
          <p:cNvPr id="73" name="Line 33"/>
          <p:cNvSpPr>
            <a:spLocks noChangeShapeType="1"/>
          </p:cNvSpPr>
          <p:nvPr/>
        </p:nvSpPr>
        <p:spPr bwMode="auto">
          <a:xfrm>
            <a:off x="2205103" y="6309320"/>
            <a:ext cx="881333" cy="0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74" name="Line 32"/>
          <p:cNvSpPr>
            <a:spLocks noChangeShapeType="1"/>
          </p:cNvSpPr>
          <p:nvPr/>
        </p:nvSpPr>
        <p:spPr bwMode="auto">
          <a:xfrm>
            <a:off x="3086436" y="5659016"/>
            <a:ext cx="0" cy="650304"/>
          </a:xfrm>
          <a:prstGeom prst="line">
            <a:avLst/>
          </a:prstGeom>
          <a:noFill/>
          <a:ln w="28575">
            <a:solidFill>
              <a:srgbClr val="11576A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3030111" y="3835330"/>
            <a:ext cx="1720524" cy="1466919"/>
            <a:chOff x="2279738" y="2884624"/>
            <a:chExt cx="1290393" cy="1100189"/>
          </a:xfrm>
        </p:grpSpPr>
        <p:sp>
          <p:nvSpPr>
            <p:cNvPr id="38" name="Line 8"/>
            <p:cNvSpPr>
              <a:spLocks noChangeShapeType="1"/>
            </p:cNvSpPr>
            <p:nvPr/>
          </p:nvSpPr>
          <p:spPr bwMode="auto">
            <a:xfrm>
              <a:off x="2993419" y="3496826"/>
              <a:ext cx="576712" cy="487987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Line 8"/>
            <p:cNvSpPr>
              <a:spLocks noChangeShapeType="1"/>
            </p:cNvSpPr>
            <p:nvPr/>
          </p:nvSpPr>
          <p:spPr bwMode="auto">
            <a:xfrm>
              <a:off x="2279738" y="2884624"/>
              <a:ext cx="576712" cy="487987"/>
            </a:xfrm>
            <a:prstGeom prst="line">
              <a:avLst/>
            </a:prstGeom>
            <a:noFill/>
            <a:ln w="50800">
              <a:noFill/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44367" y="5347847"/>
            <a:ext cx="432032" cy="308307"/>
            <a:chOff x="3626431" y="4395165"/>
            <a:chExt cx="324024" cy="231230"/>
          </a:xfrm>
        </p:grpSpPr>
        <p:sp>
          <p:nvSpPr>
            <p:cNvPr id="115" name="Rectangle 38"/>
            <p:cNvSpPr>
              <a:spLocks noChangeArrowheads="1"/>
            </p:cNvSpPr>
            <p:nvPr/>
          </p:nvSpPr>
          <p:spPr bwMode="auto">
            <a:xfrm>
              <a:off x="3790750" y="4395710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</p:txBody>
        </p:sp>
        <p:sp>
          <p:nvSpPr>
            <p:cNvPr id="116" name="Rectangle 22"/>
            <p:cNvSpPr>
              <a:spLocks noChangeArrowheads="1"/>
            </p:cNvSpPr>
            <p:nvPr/>
          </p:nvSpPr>
          <p:spPr bwMode="auto">
            <a:xfrm>
              <a:off x="3626431" y="4395165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768688" y="5348573"/>
            <a:ext cx="425880" cy="307580"/>
            <a:chOff x="1873922" y="3607987"/>
            <a:chExt cx="319410" cy="230685"/>
          </a:xfrm>
        </p:grpSpPr>
        <p:sp>
          <p:nvSpPr>
            <p:cNvPr id="117" name="Rectangle 26"/>
            <p:cNvSpPr>
              <a:spLocks noChangeArrowheads="1"/>
            </p:cNvSpPr>
            <p:nvPr/>
          </p:nvSpPr>
          <p:spPr bwMode="auto">
            <a:xfrm>
              <a:off x="1873922" y="3607987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18" name="Rectangle 40"/>
            <p:cNvSpPr>
              <a:spLocks noChangeArrowheads="1"/>
            </p:cNvSpPr>
            <p:nvPr/>
          </p:nvSpPr>
          <p:spPr bwMode="auto">
            <a:xfrm>
              <a:off x="2033627" y="3607987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1</a:t>
              </a:r>
            </a:p>
          </p:txBody>
        </p:sp>
      </p:grpSp>
      <p:sp>
        <p:nvSpPr>
          <p:cNvPr id="121" name="Rectangle 13"/>
          <p:cNvSpPr>
            <a:spLocks noChangeArrowheads="1"/>
          </p:cNvSpPr>
          <p:nvPr/>
        </p:nvSpPr>
        <p:spPr bwMode="auto">
          <a:xfrm>
            <a:off x="2979275" y="4153746"/>
            <a:ext cx="4495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6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10061" y="3301986"/>
            <a:ext cx="425879" cy="307580"/>
            <a:chOff x="2774370" y="2800336"/>
            <a:chExt cx="319409" cy="230685"/>
          </a:xfrm>
        </p:grpSpPr>
        <p:sp>
          <p:nvSpPr>
            <p:cNvPr id="122" name="Rectangle 10"/>
            <p:cNvSpPr>
              <a:spLocks noChangeArrowheads="1"/>
            </p:cNvSpPr>
            <p:nvPr/>
          </p:nvSpPr>
          <p:spPr bwMode="auto">
            <a:xfrm>
              <a:off x="2774370" y="2800336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23" name="Rectangle 36"/>
            <p:cNvSpPr>
              <a:spLocks noChangeArrowheads="1"/>
            </p:cNvSpPr>
            <p:nvPr/>
          </p:nvSpPr>
          <p:spPr bwMode="auto">
            <a:xfrm>
              <a:off x="2934074" y="2800336"/>
              <a:ext cx="159705" cy="230685"/>
            </a:xfrm>
            <a:prstGeom prst="rect">
              <a:avLst/>
            </a:prstGeom>
            <a:noFill/>
            <a:ln w="28575">
              <a:solidFill>
                <a:srgbClr val="11576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20649" tIns="59267" rIns="120649" bIns="59267" anchor="ctr"/>
            <a:lstStyle/>
            <a:p>
              <a:pPr algn="ctr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0</a:t>
              </a:r>
            </a:p>
          </p:txBody>
        </p:sp>
      </p:grpSp>
      <p:sp>
        <p:nvSpPr>
          <p:cNvPr id="124" name="Rectangle 17"/>
          <p:cNvSpPr>
            <a:spLocks noChangeArrowheads="1"/>
          </p:cNvSpPr>
          <p:nvPr/>
        </p:nvSpPr>
        <p:spPr bwMode="auto">
          <a:xfrm>
            <a:off x="5359683" y="4156669"/>
            <a:ext cx="449540" cy="307580"/>
          </a:xfrm>
          <a:prstGeom prst="rect">
            <a:avLst/>
          </a:prstGeom>
          <a:noFill/>
          <a:ln w="28575">
            <a:solidFill>
              <a:srgbClr val="11576A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20649" tIns="59267" rIns="120649" bIns="59267" anchor="ctr"/>
          <a:lstStyle/>
          <a:p>
            <a:pPr algn="ctr"/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7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3E854200-7DBE-4924-8C1B-31F454D2A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1952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改进的</a:t>
            </a:r>
            <a:r>
              <a:rPr lang="en-US" altLang="zh-CN" dirty="0"/>
              <a:t>Clock</a:t>
            </a:r>
            <a:r>
              <a:rPr lang="zh-CN" altLang="en-US" dirty="0"/>
              <a:t>算法</a:t>
            </a:r>
          </a:p>
        </p:txBody>
      </p:sp>
      <p:sp>
        <p:nvSpPr>
          <p:cNvPr id="119" name="文本占位符 1">
            <a:extLst>
              <a:ext uri="{FF2B5EF4-FFF2-40B4-BE49-F238E27FC236}">
                <a16:creationId xmlns:a16="http://schemas.microsoft.com/office/drawing/2014/main" id="{8DCC32AD-A0CA-46CA-999B-15DB21AE5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20" name="文本占位符 2">
            <a:extLst>
              <a:ext uri="{FF2B5EF4-FFF2-40B4-BE49-F238E27FC236}">
                <a16:creationId xmlns:a16="http://schemas.microsoft.com/office/drawing/2014/main" id="{0812208E-0477-4B98-A60E-12E6A98B1D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25" name="文本占位符 3">
            <a:extLst>
              <a:ext uri="{FF2B5EF4-FFF2-40B4-BE49-F238E27FC236}">
                <a16:creationId xmlns:a16="http://schemas.microsoft.com/office/drawing/2014/main" id="{0DCAE25C-1DF3-4E4F-8256-28ED6B9F33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126" name="文本占位符 4">
            <a:extLst>
              <a:ext uri="{FF2B5EF4-FFF2-40B4-BE49-F238E27FC236}">
                <a16:creationId xmlns:a16="http://schemas.microsoft.com/office/drawing/2014/main" id="{C4EFED1E-5E52-42D1-A8D9-9D5A1FF0C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127" name="文本占位符 5">
            <a:extLst>
              <a:ext uri="{FF2B5EF4-FFF2-40B4-BE49-F238E27FC236}">
                <a16:creationId xmlns:a16="http://schemas.microsoft.com/office/drawing/2014/main" id="{CEA84B2D-D330-426A-9871-2C1A595668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274735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0">
                                      <p:cBhvr>
                                        <p:cTn id="1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3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4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800000">
                                      <p:cBhvr>
                                        <p:cTn id="15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9" grpId="0" animBg="1"/>
      <p:bldP spid="41" grpId="0"/>
      <p:bldP spid="72" grpId="0" animBg="1"/>
      <p:bldP spid="75" grpId="0" animBg="1"/>
      <p:bldP spid="75" grpId="1" animBg="1"/>
      <p:bldP spid="76" grpId="0" animBg="1"/>
      <p:bldP spid="77" grpId="0"/>
      <p:bldP spid="78" grpId="0" animBg="1"/>
      <p:bldP spid="79" grpId="0" animBg="1"/>
      <p:bldP spid="79" grpId="1" animBg="1"/>
      <p:bldP spid="80" grpId="0" animBg="1"/>
      <p:bldP spid="82" grpId="0"/>
      <p:bldP spid="83" grpId="0" animBg="1"/>
      <p:bldP spid="84" grpId="0" animBg="1"/>
      <p:bldP spid="86" grpId="0"/>
      <p:bldP spid="87" grpId="0" animBg="1"/>
      <p:bldP spid="88" grpId="0" animBg="1"/>
      <p:bldP spid="90" grpId="0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 animBg="1"/>
      <p:bldP spid="102" grpId="0" animBg="1"/>
      <p:bldP spid="73" grpId="0" animBg="1"/>
      <p:bldP spid="74" grpId="0" animBg="1"/>
      <p:bldP spid="121" grpId="0" animBg="1"/>
      <p:bldP spid="1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矩形 268"/>
          <p:cNvSpPr/>
          <p:nvPr/>
        </p:nvSpPr>
        <p:spPr>
          <a:xfrm>
            <a:off x="1081943" y="1559068"/>
            <a:ext cx="10174259" cy="2972661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267" dirty="0"/>
          </a:p>
        </p:txBody>
      </p:sp>
      <p:cxnSp>
        <p:nvCxnSpPr>
          <p:cNvPr id="270" name="直接连接符 269"/>
          <p:cNvCxnSpPr/>
          <p:nvPr/>
        </p:nvCxnSpPr>
        <p:spPr>
          <a:xfrm>
            <a:off x="1079071" y="2028125"/>
            <a:ext cx="10177131" cy="0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/>
          <p:nvPr/>
        </p:nvCxnSpPr>
        <p:spPr>
          <a:xfrm>
            <a:off x="1079071" y="2475104"/>
            <a:ext cx="10177131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/>
          <p:nvPr/>
        </p:nvCxnSpPr>
        <p:spPr>
          <a:xfrm>
            <a:off x="1079071" y="4087175"/>
            <a:ext cx="10177131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/>
          <p:nvPr/>
        </p:nvCxnSpPr>
        <p:spPr>
          <a:xfrm>
            <a:off x="3002987" y="1559068"/>
            <a:ext cx="0" cy="25527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0"/>
          <p:cNvSpPr txBox="1"/>
          <p:nvPr/>
        </p:nvSpPr>
        <p:spPr>
          <a:xfrm>
            <a:off x="10218901" y="1447916"/>
            <a:ext cx="979769" cy="530082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6" name="TextBox 21"/>
          <p:cNvSpPr txBox="1"/>
          <p:nvPr/>
        </p:nvSpPr>
        <p:spPr>
          <a:xfrm>
            <a:off x="9616247" y="144120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7" name="TextBox 24"/>
          <p:cNvSpPr txBox="1"/>
          <p:nvPr/>
        </p:nvSpPr>
        <p:spPr>
          <a:xfrm>
            <a:off x="7149053" y="142456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8" name="TextBox 25"/>
          <p:cNvSpPr txBox="1"/>
          <p:nvPr/>
        </p:nvSpPr>
        <p:spPr>
          <a:xfrm>
            <a:off x="6352679" y="142456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9" name="TextBox 26"/>
          <p:cNvSpPr txBox="1"/>
          <p:nvPr/>
        </p:nvSpPr>
        <p:spPr>
          <a:xfrm>
            <a:off x="5510676" y="142456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0" name="TextBox 27"/>
          <p:cNvSpPr txBox="1"/>
          <p:nvPr/>
        </p:nvSpPr>
        <p:spPr>
          <a:xfrm>
            <a:off x="4714616" y="1424565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2" name="TextBox 28"/>
          <p:cNvSpPr txBox="1"/>
          <p:nvPr/>
        </p:nvSpPr>
        <p:spPr>
          <a:xfrm>
            <a:off x="3895637" y="142555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3" name="TextBox 29"/>
          <p:cNvSpPr txBox="1"/>
          <p:nvPr/>
        </p:nvSpPr>
        <p:spPr>
          <a:xfrm>
            <a:off x="3065603" y="143674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1" name="TextBox 104"/>
          <p:cNvSpPr txBox="1"/>
          <p:nvPr/>
        </p:nvSpPr>
        <p:spPr>
          <a:xfrm>
            <a:off x="2262587" y="143028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4" name="TextBox 105"/>
          <p:cNvSpPr txBox="1"/>
          <p:nvPr/>
        </p:nvSpPr>
        <p:spPr>
          <a:xfrm>
            <a:off x="1129451" y="1935475"/>
            <a:ext cx="1464464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295" name="TextBox 106"/>
          <p:cNvSpPr txBox="1"/>
          <p:nvPr/>
        </p:nvSpPr>
        <p:spPr>
          <a:xfrm>
            <a:off x="1123746" y="1468291"/>
            <a:ext cx="1161413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296" name="TextBox 107"/>
          <p:cNvSpPr txBox="1"/>
          <p:nvPr/>
        </p:nvSpPr>
        <p:spPr>
          <a:xfrm>
            <a:off x="1129451" y="4042231"/>
            <a:ext cx="1559715" cy="3659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297" name="TextBox 119"/>
          <p:cNvSpPr txBox="1"/>
          <p:nvPr/>
        </p:nvSpPr>
        <p:spPr>
          <a:xfrm>
            <a:off x="1239098" y="2744866"/>
            <a:ext cx="512961" cy="125463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</a:p>
        </p:txBody>
      </p:sp>
      <p:sp>
        <p:nvSpPr>
          <p:cNvPr id="298" name="TextBox 175"/>
          <p:cNvSpPr txBox="1"/>
          <p:nvPr/>
        </p:nvSpPr>
        <p:spPr>
          <a:xfrm>
            <a:off x="8008204" y="144634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9" name="TextBox 176"/>
          <p:cNvSpPr txBox="1"/>
          <p:nvPr/>
        </p:nvSpPr>
        <p:spPr>
          <a:xfrm>
            <a:off x="8782104" y="1431876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5" name="组合 364"/>
          <p:cNvGrpSpPr/>
          <p:nvPr/>
        </p:nvGrpSpPr>
        <p:grpSpPr>
          <a:xfrm>
            <a:off x="7278032" y="2359711"/>
            <a:ext cx="390043" cy="1722044"/>
            <a:chOff x="1869542" y="1658095"/>
            <a:chExt cx="292532" cy="1291533"/>
          </a:xfrm>
        </p:grpSpPr>
        <p:sp>
          <p:nvSpPr>
            <p:cNvPr id="366" name="文本框 365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8" name="文本框 367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9" name="文本框 368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0" name="文本框 369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8904549" y="2361397"/>
            <a:ext cx="390043" cy="1722044"/>
            <a:chOff x="1869542" y="1658095"/>
            <a:chExt cx="292532" cy="1291533"/>
          </a:xfrm>
        </p:grpSpPr>
        <p:sp>
          <p:nvSpPr>
            <p:cNvPr id="372" name="文本框 371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7" name="文本框 376"/>
            <p:cNvSpPr txBox="1"/>
            <p:nvPr/>
          </p:nvSpPr>
          <p:spPr>
            <a:xfrm>
              <a:off x="1876322" y="19537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8" name="文本框 377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" name="文本框 378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0" name="文本框 379"/>
          <p:cNvSpPr txBox="1"/>
          <p:nvPr/>
        </p:nvSpPr>
        <p:spPr>
          <a:xfrm>
            <a:off x="3161806" y="1951731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1" name="文本框 380"/>
          <p:cNvSpPr txBox="1"/>
          <p:nvPr/>
        </p:nvSpPr>
        <p:spPr>
          <a:xfrm>
            <a:off x="3987825" y="1951731"/>
            <a:ext cx="72679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667" b="1" baseline="30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667" b="1" baseline="30000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2" name="文本框 381"/>
          <p:cNvSpPr txBox="1"/>
          <p:nvPr/>
        </p:nvSpPr>
        <p:spPr>
          <a:xfrm>
            <a:off x="4870267" y="1970825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3" name="文本框 382"/>
          <p:cNvSpPr txBox="1"/>
          <p:nvPr/>
        </p:nvSpPr>
        <p:spPr>
          <a:xfrm>
            <a:off x="5654450" y="1959695"/>
            <a:ext cx="754151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 err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667" b="1" baseline="30000" dirty="0" err="1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667" b="1" baseline="30000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4" name="文本框 383"/>
          <p:cNvSpPr txBox="1"/>
          <p:nvPr/>
        </p:nvSpPr>
        <p:spPr>
          <a:xfrm>
            <a:off x="6509122" y="1959819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5" name="文本框 384"/>
          <p:cNvSpPr txBox="1"/>
          <p:nvPr/>
        </p:nvSpPr>
        <p:spPr>
          <a:xfrm>
            <a:off x="7295920" y="1968749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6" name="文本框 385"/>
          <p:cNvSpPr txBox="1"/>
          <p:nvPr/>
        </p:nvSpPr>
        <p:spPr>
          <a:xfrm>
            <a:off x="8159876" y="1958512"/>
            <a:ext cx="70859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667" b="1" baseline="30000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CN" altLang="en-US" sz="2667" b="1" baseline="30000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7" name="文本框 386"/>
          <p:cNvSpPr txBox="1"/>
          <p:nvPr/>
        </p:nvSpPr>
        <p:spPr>
          <a:xfrm>
            <a:off x="8926003" y="1958512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8" name="文本框 387"/>
          <p:cNvSpPr txBox="1"/>
          <p:nvPr/>
        </p:nvSpPr>
        <p:spPr>
          <a:xfrm>
            <a:off x="9770195" y="1958409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" name="文本框 388"/>
          <p:cNvSpPr txBox="1"/>
          <p:nvPr/>
        </p:nvSpPr>
        <p:spPr>
          <a:xfrm>
            <a:off x="10540068" y="1958709"/>
            <a:ext cx="338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667" b="1" dirty="0">
              <a:solidFill>
                <a:srgbClr val="1157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141551" y="2350061"/>
            <a:ext cx="390043" cy="1722044"/>
            <a:chOff x="5620388" y="1667296"/>
            <a:chExt cx="292532" cy="1291533"/>
          </a:xfrm>
        </p:grpSpPr>
        <p:sp>
          <p:nvSpPr>
            <p:cNvPr id="423" name="文本框 422"/>
            <p:cNvSpPr txBox="1"/>
            <p:nvPr/>
          </p:nvSpPr>
          <p:spPr>
            <a:xfrm>
              <a:off x="5627168" y="1667296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4" name="文本框 423"/>
            <p:cNvSpPr txBox="1"/>
            <p:nvPr/>
          </p:nvSpPr>
          <p:spPr>
            <a:xfrm>
              <a:off x="5627168" y="1955748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5" name="文本框 424"/>
            <p:cNvSpPr txBox="1"/>
            <p:nvPr/>
          </p:nvSpPr>
          <p:spPr>
            <a:xfrm>
              <a:off x="5627168" y="2281566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6" name="文本框 425"/>
            <p:cNvSpPr txBox="1"/>
            <p:nvPr/>
          </p:nvSpPr>
          <p:spPr>
            <a:xfrm>
              <a:off x="5620388" y="2581754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6" name="矩形 535"/>
          <p:cNvSpPr/>
          <p:nvPr/>
        </p:nvSpPr>
        <p:spPr>
          <a:xfrm>
            <a:off x="1040755" y="4704388"/>
            <a:ext cx="10253763" cy="1988665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267" dirty="0"/>
          </a:p>
        </p:txBody>
      </p:sp>
      <p:sp>
        <p:nvSpPr>
          <p:cNvPr id="537" name="TextBox 437"/>
          <p:cNvSpPr txBox="1"/>
          <p:nvPr/>
        </p:nvSpPr>
        <p:spPr>
          <a:xfrm>
            <a:off x="1050271" y="5284192"/>
            <a:ext cx="115212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驻留页面的页表项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6289577" y="2359723"/>
            <a:ext cx="582123" cy="1722044"/>
            <a:chOff x="4231408" y="1674542"/>
            <a:chExt cx="436592" cy="1291533"/>
          </a:xfrm>
        </p:grpSpPr>
        <p:grpSp>
          <p:nvGrpSpPr>
            <p:cNvPr id="407" name="组合 406"/>
            <p:cNvGrpSpPr/>
            <p:nvPr/>
          </p:nvGrpSpPr>
          <p:grpSpPr>
            <a:xfrm>
              <a:off x="4375468" y="1674542"/>
              <a:ext cx="292532" cy="1291533"/>
              <a:chOff x="1869542" y="1658095"/>
              <a:chExt cx="292532" cy="1291533"/>
            </a:xfrm>
          </p:grpSpPr>
          <p:sp>
            <p:nvSpPr>
              <p:cNvPr id="409" name="文本框 408"/>
              <p:cNvSpPr txBox="1"/>
              <p:nvPr/>
            </p:nvSpPr>
            <p:spPr>
              <a:xfrm>
                <a:off x="1876322" y="165809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0" name="文本框 409"/>
              <p:cNvSpPr txBox="1"/>
              <p:nvPr/>
            </p:nvSpPr>
            <p:spPr>
              <a:xfrm>
                <a:off x="1876322" y="1946547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1" name="文本框 410"/>
              <p:cNvSpPr txBox="1"/>
              <p:nvPr/>
            </p:nvSpPr>
            <p:spPr>
              <a:xfrm>
                <a:off x="1876322" y="227236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667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" name="文本框 411"/>
              <p:cNvSpPr txBox="1"/>
              <p:nvPr/>
            </p:nvSpPr>
            <p:spPr>
              <a:xfrm>
                <a:off x="1869542" y="2572553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5" name="AutoShape 98"/>
            <p:cNvSpPr>
              <a:spLocks/>
            </p:cNvSpPr>
            <p:nvPr/>
          </p:nvSpPr>
          <p:spPr bwMode="auto">
            <a:xfrm>
              <a:off x="4231408" y="2469972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7030A0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571118" y="2350061"/>
            <a:ext cx="567737" cy="1722044"/>
            <a:chOff x="6692563" y="1667296"/>
            <a:chExt cx="425803" cy="1291533"/>
          </a:xfrm>
        </p:grpSpPr>
        <p:grpSp>
          <p:nvGrpSpPr>
            <p:cNvPr id="435" name="组合 434"/>
            <p:cNvGrpSpPr/>
            <p:nvPr/>
          </p:nvGrpSpPr>
          <p:grpSpPr>
            <a:xfrm>
              <a:off x="6825834" y="1667296"/>
              <a:ext cx="292532" cy="1291533"/>
              <a:chOff x="1869542" y="1658095"/>
              <a:chExt cx="292532" cy="1291533"/>
            </a:xfrm>
          </p:grpSpPr>
          <p:sp>
            <p:nvSpPr>
              <p:cNvPr id="525" name="文本框 524"/>
              <p:cNvSpPr txBox="1"/>
              <p:nvPr/>
            </p:nvSpPr>
            <p:spPr>
              <a:xfrm>
                <a:off x="1876322" y="165809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6" name="文本框 525"/>
              <p:cNvSpPr txBox="1"/>
              <p:nvPr/>
            </p:nvSpPr>
            <p:spPr>
              <a:xfrm>
                <a:off x="1876322" y="1953747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7" name="文本框 526"/>
              <p:cNvSpPr txBox="1"/>
              <p:nvPr/>
            </p:nvSpPr>
            <p:spPr>
              <a:xfrm>
                <a:off x="1876322" y="227236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8" name="文本框 527"/>
              <p:cNvSpPr txBox="1"/>
              <p:nvPr/>
            </p:nvSpPr>
            <p:spPr>
              <a:xfrm>
                <a:off x="1869542" y="2572553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667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6" name="AutoShape 98"/>
            <p:cNvSpPr>
              <a:spLocks/>
            </p:cNvSpPr>
            <p:nvPr/>
          </p:nvSpPr>
          <p:spPr bwMode="auto">
            <a:xfrm>
              <a:off x="6692563" y="2772183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7030A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0361363" y="2359711"/>
            <a:ext cx="542443" cy="1722044"/>
            <a:chOff x="7285247" y="1674533"/>
            <a:chExt cx="406832" cy="1291533"/>
          </a:xfrm>
        </p:grpSpPr>
        <p:grpSp>
          <p:nvGrpSpPr>
            <p:cNvPr id="530" name="组合 529"/>
            <p:cNvGrpSpPr/>
            <p:nvPr/>
          </p:nvGrpSpPr>
          <p:grpSpPr>
            <a:xfrm>
              <a:off x="7399547" y="1674533"/>
              <a:ext cx="292532" cy="1291533"/>
              <a:chOff x="1869542" y="1658095"/>
              <a:chExt cx="292532" cy="1291533"/>
            </a:xfrm>
          </p:grpSpPr>
          <p:sp>
            <p:nvSpPr>
              <p:cNvPr id="532" name="文本框 531"/>
              <p:cNvSpPr txBox="1"/>
              <p:nvPr/>
            </p:nvSpPr>
            <p:spPr>
              <a:xfrm>
                <a:off x="1876322" y="165809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3" name="文本框 532"/>
              <p:cNvSpPr txBox="1"/>
              <p:nvPr/>
            </p:nvSpPr>
            <p:spPr>
              <a:xfrm>
                <a:off x="1876322" y="1946547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sz="2667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4" name="文本框 533"/>
              <p:cNvSpPr txBox="1"/>
              <p:nvPr/>
            </p:nvSpPr>
            <p:spPr>
              <a:xfrm>
                <a:off x="1876322" y="2272365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5" name="文本框 534"/>
              <p:cNvSpPr txBox="1"/>
              <p:nvPr/>
            </p:nvSpPr>
            <p:spPr>
              <a:xfrm>
                <a:off x="1869542" y="2572553"/>
                <a:ext cx="285752" cy="37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67" b="1" dirty="0">
                    <a:solidFill>
                      <a:srgbClr val="1157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7" name="AutoShape 98"/>
            <p:cNvSpPr>
              <a:spLocks/>
            </p:cNvSpPr>
            <p:nvPr/>
          </p:nvSpPr>
          <p:spPr bwMode="auto">
            <a:xfrm>
              <a:off x="7285247" y="2133220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7030A0"/>
                </a:solidFill>
              </a:endParaRPr>
            </a:p>
          </p:txBody>
        </p:sp>
      </p:grpSp>
      <p:cxnSp>
        <p:nvCxnSpPr>
          <p:cNvPr id="733" name="直接连接符 732"/>
          <p:cNvCxnSpPr/>
          <p:nvPr/>
        </p:nvCxnSpPr>
        <p:spPr>
          <a:xfrm>
            <a:off x="2480017" y="2475105"/>
            <a:ext cx="0" cy="1636681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4" name="TextBox 96"/>
          <p:cNvSpPr txBox="1"/>
          <p:nvPr/>
        </p:nvSpPr>
        <p:spPr>
          <a:xfrm>
            <a:off x="1808905" y="2269719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5" name="TextBox 97"/>
          <p:cNvSpPr txBox="1"/>
          <p:nvPr/>
        </p:nvSpPr>
        <p:spPr>
          <a:xfrm>
            <a:off x="1808905" y="267778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6" name="TextBox 98"/>
          <p:cNvSpPr txBox="1"/>
          <p:nvPr/>
        </p:nvSpPr>
        <p:spPr>
          <a:xfrm>
            <a:off x="1790456" y="306770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7" name="TextBox 99"/>
          <p:cNvSpPr txBox="1"/>
          <p:nvPr/>
        </p:nvSpPr>
        <p:spPr>
          <a:xfrm>
            <a:off x="1791503" y="345763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38" name="组合 737"/>
          <p:cNvGrpSpPr/>
          <p:nvPr/>
        </p:nvGrpSpPr>
        <p:grpSpPr>
          <a:xfrm>
            <a:off x="3140423" y="2356993"/>
            <a:ext cx="390043" cy="1722044"/>
            <a:chOff x="1869542" y="1658095"/>
            <a:chExt cx="292532" cy="1291533"/>
          </a:xfrm>
        </p:grpSpPr>
        <p:sp>
          <p:nvSpPr>
            <p:cNvPr id="739" name="文本框 738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0" name="文本框 739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1" name="文本框 740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2" name="文本框 741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3" name="组合 742"/>
          <p:cNvGrpSpPr/>
          <p:nvPr/>
        </p:nvGrpSpPr>
        <p:grpSpPr>
          <a:xfrm>
            <a:off x="2503369" y="2365531"/>
            <a:ext cx="390043" cy="1722044"/>
            <a:chOff x="1869542" y="1658095"/>
            <a:chExt cx="292532" cy="1291533"/>
          </a:xfrm>
        </p:grpSpPr>
        <p:sp>
          <p:nvSpPr>
            <p:cNvPr id="744" name="文本框 743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5" name="文本框 744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6" name="文本框 745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7" name="文本框 746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8" name="组合 747"/>
          <p:cNvGrpSpPr/>
          <p:nvPr/>
        </p:nvGrpSpPr>
        <p:grpSpPr>
          <a:xfrm>
            <a:off x="3959391" y="2337816"/>
            <a:ext cx="390043" cy="1722044"/>
            <a:chOff x="1869542" y="1658095"/>
            <a:chExt cx="292532" cy="1291533"/>
          </a:xfrm>
        </p:grpSpPr>
        <p:sp>
          <p:nvSpPr>
            <p:cNvPr id="749" name="文本框 748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0" name="文本框 749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1" name="文本框 750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2" name="文本框 751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3" name="组合 752"/>
          <p:cNvGrpSpPr/>
          <p:nvPr/>
        </p:nvGrpSpPr>
        <p:grpSpPr>
          <a:xfrm>
            <a:off x="4837856" y="2331145"/>
            <a:ext cx="390043" cy="1722044"/>
            <a:chOff x="1869542" y="1658095"/>
            <a:chExt cx="292532" cy="1291533"/>
          </a:xfrm>
        </p:grpSpPr>
        <p:sp>
          <p:nvSpPr>
            <p:cNvPr id="754" name="文本框 753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5" name="文本框 754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6" name="文本框 755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7" name="文本框 756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8" name="组合 757"/>
          <p:cNvGrpSpPr/>
          <p:nvPr/>
        </p:nvGrpSpPr>
        <p:grpSpPr>
          <a:xfrm>
            <a:off x="5636563" y="2331145"/>
            <a:ext cx="390043" cy="1722044"/>
            <a:chOff x="1869542" y="1658095"/>
            <a:chExt cx="292532" cy="1291533"/>
          </a:xfrm>
        </p:grpSpPr>
        <p:sp>
          <p:nvSpPr>
            <p:cNvPr id="759" name="文本框 758"/>
            <p:cNvSpPr txBox="1"/>
            <p:nvPr/>
          </p:nvSpPr>
          <p:spPr>
            <a:xfrm>
              <a:off x="1876322" y="165809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0" name="文本框 759"/>
            <p:cNvSpPr txBox="1"/>
            <p:nvPr/>
          </p:nvSpPr>
          <p:spPr>
            <a:xfrm>
              <a:off x="1876322" y="1946547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1" name="文本框 760"/>
            <p:cNvSpPr txBox="1"/>
            <p:nvPr/>
          </p:nvSpPr>
          <p:spPr>
            <a:xfrm>
              <a:off x="1876322" y="2272365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2" name="文本框 761"/>
            <p:cNvSpPr txBox="1"/>
            <p:nvPr/>
          </p:nvSpPr>
          <p:spPr>
            <a:xfrm>
              <a:off x="1869542" y="2572553"/>
              <a:ext cx="285752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667" b="1" dirty="0">
                <a:solidFill>
                  <a:srgbClr val="1157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3" name="TextBox 58"/>
          <p:cNvSpPr txBox="1"/>
          <p:nvPr/>
        </p:nvSpPr>
        <p:spPr>
          <a:xfrm>
            <a:off x="3149463" y="3176020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4" name="TextBox 58"/>
          <p:cNvSpPr txBox="1"/>
          <p:nvPr/>
        </p:nvSpPr>
        <p:spPr>
          <a:xfrm>
            <a:off x="3966493" y="2343263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5" name="TextBox 58"/>
          <p:cNvSpPr txBox="1"/>
          <p:nvPr/>
        </p:nvSpPr>
        <p:spPr>
          <a:xfrm>
            <a:off x="4839087" y="3550423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6" name="TextBox 58"/>
          <p:cNvSpPr txBox="1"/>
          <p:nvPr/>
        </p:nvSpPr>
        <p:spPr>
          <a:xfrm>
            <a:off x="5643560" y="2709237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7" name="组合 766"/>
          <p:cNvGrpSpPr/>
          <p:nvPr/>
        </p:nvGrpSpPr>
        <p:grpSpPr>
          <a:xfrm>
            <a:off x="2012106" y="4877984"/>
            <a:ext cx="877228" cy="1658280"/>
            <a:chOff x="8074316" y="3693574"/>
            <a:chExt cx="657921" cy="1243710"/>
          </a:xfrm>
        </p:grpSpPr>
        <p:sp>
          <p:nvSpPr>
            <p:cNvPr id="768" name="矩形 767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69" name="矩形 768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0" name="矩形 769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1" name="矩形 770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2" name="矩形 771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3" name="矩形 772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4" name="矩形 773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5" name="矩形 774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6" name="TextBox 377"/>
            <p:cNvSpPr txBox="1"/>
            <p:nvPr/>
          </p:nvSpPr>
          <p:spPr>
            <a:xfrm>
              <a:off x="8074316" y="371599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7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8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9" name="TextBox 380"/>
            <p:cNvSpPr txBox="1"/>
            <p:nvPr/>
          </p:nvSpPr>
          <p:spPr>
            <a:xfrm>
              <a:off x="8082097" y="459103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0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1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2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3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84" name="组合 783"/>
          <p:cNvGrpSpPr/>
          <p:nvPr/>
        </p:nvGrpSpPr>
        <p:grpSpPr>
          <a:xfrm>
            <a:off x="2856045" y="4875364"/>
            <a:ext cx="867628" cy="1658280"/>
            <a:chOff x="8081516" y="3693574"/>
            <a:chExt cx="650721" cy="1243710"/>
          </a:xfrm>
        </p:grpSpPr>
        <p:sp>
          <p:nvSpPr>
            <p:cNvPr id="785" name="矩形 78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6" name="矩形 78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7" name="矩形 78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8" name="矩形 78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9" name="矩形 78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90" name="矩形 78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91" name="矩形 79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92" name="矩形 79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93" name="TextBox 377"/>
            <p:cNvSpPr txBox="1"/>
            <p:nvPr/>
          </p:nvSpPr>
          <p:spPr>
            <a:xfrm>
              <a:off x="8081516" y="371599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4" name="TextBox 378"/>
            <p:cNvSpPr txBox="1"/>
            <p:nvPr/>
          </p:nvSpPr>
          <p:spPr>
            <a:xfrm>
              <a:off x="80815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5" name="TextBox 379"/>
            <p:cNvSpPr txBox="1"/>
            <p:nvPr/>
          </p:nvSpPr>
          <p:spPr>
            <a:xfrm>
              <a:off x="80892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6" name="TextBox 380"/>
            <p:cNvSpPr txBox="1"/>
            <p:nvPr/>
          </p:nvSpPr>
          <p:spPr>
            <a:xfrm>
              <a:off x="8089297" y="459103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7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8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9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0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01" name="组合 800"/>
          <p:cNvGrpSpPr/>
          <p:nvPr/>
        </p:nvGrpSpPr>
        <p:grpSpPr>
          <a:xfrm>
            <a:off x="3674258" y="4875364"/>
            <a:ext cx="877228" cy="1658280"/>
            <a:chOff x="8074316" y="3693574"/>
            <a:chExt cx="657921" cy="1243710"/>
          </a:xfrm>
        </p:grpSpPr>
        <p:sp>
          <p:nvSpPr>
            <p:cNvPr id="802" name="矩形 80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3" name="矩形 80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4" name="矩形 80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5" name="矩形 80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6" name="矩形 80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7" name="矩形 80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8" name="矩形 80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09" name="矩形 80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10" name="TextBox 377"/>
            <p:cNvSpPr txBox="1"/>
            <p:nvPr/>
          </p:nvSpPr>
          <p:spPr>
            <a:xfrm>
              <a:off x="8074316" y="371599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1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2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3" name="TextBox 380"/>
            <p:cNvSpPr txBox="1"/>
            <p:nvPr/>
          </p:nvSpPr>
          <p:spPr>
            <a:xfrm>
              <a:off x="8082097" y="459103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4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5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6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7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8" name="组合 817"/>
          <p:cNvGrpSpPr/>
          <p:nvPr/>
        </p:nvGrpSpPr>
        <p:grpSpPr>
          <a:xfrm>
            <a:off x="4520573" y="4875364"/>
            <a:ext cx="867628" cy="1658280"/>
            <a:chOff x="8081516" y="3693574"/>
            <a:chExt cx="650721" cy="1243710"/>
          </a:xfrm>
        </p:grpSpPr>
        <p:sp>
          <p:nvSpPr>
            <p:cNvPr id="819" name="矩形 81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0" name="矩形 81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1" name="矩形 82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2" name="矩形 82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3" name="矩形 82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4" name="矩形 82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5" name="矩形 82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6" name="矩形 82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7" name="TextBox 377"/>
            <p:cNvSpPr txBox="1"/>
            <p:nvPr/>
          </p:nvSpPr>
          <p:spPr>
            <a:xfrm>
              <a:off x="8081516" y="371599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8" name="TextBox 378"/>
            <p:cNvSpPr txBox="1"/>
            <p:nvPr/>
          </p:nvSpPr>
          <p:spPr>
            <a:xfrm>
              <a:off x="80815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9" name="TextBox 379"/>
            <p:cNvSpPr txBox="1"/>
            <p:nvPr/>
          </p:nvSpPr>
          <p:spPr>
            <a:xfrm>
              <a:off x="80892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0" name="TextBox 380"/>
            <p:cNvSpPr txBox="1"/>
            <p:nvPr/>
          </p:nvSpPr>
          <p:spPr>
            <a:xfrm>
              <a:off x="8089297" y="459103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1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2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3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4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35" name="组合 834"/>
          <p:cNvGrpSpPr/>
          <p:nvPr/>
        </p:nvGrpSpPr>
        <p:grpSpPr>
          <a:xfrm>
            <a:off x="5337041" y="4875364"/>
            <a:ext cx="877228" cy="1658280"/>
            <a:chOff x="8074316" y="3693574"/>
            <a:chExt cx="657921" cy="1243710"/>
          </a:xfrm>
        </p:grpSpPr>
        <p:sp>
          <p:nvSpPr>
            <p:cNvPr id="836" name="矩形 83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7" name="矩形 83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8" name="矩形 83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9" name="矩形 83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0" name="矩形 83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1" name="矩形 84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2" name="矩形 84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3" name="矩形 84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44" name="TextBox 377"/>
            <p:cNvSpPr txBox="1"/>
            <p:nvPr/>
          </p:nvSpPr>
          <p:spPr>
            <a:xfrm>
              <a:off x="8074316" y="371599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5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6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7" name="TextBox 380"/>
            <p:cNvSpPr txBox="1"/>
            <p:nvPr/>
          </p:nvSpPr>
          <p:spPr>
            <a:xfrm>
              <a:off x="8082097" y="459103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8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9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0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1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2" name="组合 851"/>
          <p:cNvGrpSpPr/>
          <p:nvPr/>
        </p:nvGrpSpPr>
        <p:grpSpPr>
          <a:xfrm>
            <a:off x="6574608" y="2091873"/>
            <a:ext cx="312000" cy="2312617"/>
            <a:chOff x="4525237" y="1803105"/>
            <a:chExt cx="234000" cy="1734463"/>
          </a:xfrm>
        </p:grpSpPr>
        <p:sp>
          <p:nvSpPr>
            <p:cNvPr id="853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854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855" name="组合 854"/>
          <p:cNvGrpSpPr/>
          <p:nvPr/>
        </p:nvGrpSpPr>
        <p:grpSpPr>
          <a:xfrm>
            <a:off x="9836840" y="2085428"/>
            <a:ext cx="312000" cy="2312617"/>
            <a:chOff x="4525237" y="1803105"/>
            <a:chExt cx="234000" cy="1734463"/>
          </a:xfrm>
        </p:grpSpPr>
        <p:sp>
          <p:nvSpPr>
            <p:cNvPr id="856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857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858" name="组合 857"/>
          <p:cNvGrpSpPr/>
          <p:nvPr/>
        </p:nvGrpSpPr>
        <p:grpSpPr>
          <a:xfrm>
            <a:off x="10612003" y="2086409"/>
            <a:ext cx="312000" cy="2312617"/>
            <a:chOff x="4525237" y="1803105"/>
            <a:chExt cx="234000" cy="1734463"/>
          </a:xfrm>
        </p:grpSpPr>
        <p:sp>
          <p:nvSpPr>
            <p:cNvPr id="859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860" name="Oval 101"/>
            <p:cNvSpPr>
              <a:spLocks/>
            </p:cNvSpPr>
            <p:nvPr/>
          </p:nvSpPr>
          <p:spPr bwMode="auto">
            <a:xfrm>
              <a:off x="4525237" y="1803105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861" name="组合 860"/>
          <p:cNvGrpSpPr/>
          <p:nvPr/>
        </p:nvGrpSpPr>
        <p:grpSpPr>
          <a:xfrm>
            <a:off x="6182458" y="4875364"/>
            <a:ext cx="877228" cy="1658280"/>
            <a:chOff x="8074316" y="3693574"/>
            <a:chExt cx="657921" cy="1243710"/>
          </a:xfrm>
        </p:grpSpPr>
        <p:sp>
          <p:nvSpPr>
            <p:cNvPr id="862" name="矩形 86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3" name="矩形 86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4" name="矩形 86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5" name="矩形 86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6" name="矩形 86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7" name="矩形 86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8" name="矩形 86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9" name="矩形 86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70" name="TextBox 377"/>
            <p:cNvSpPr txBox="1"/>
            <p:nvPr/>
          </p:nvSpPr>
          <p:spPr>
            <a:xfrm>
              <a:off x="8074316" y="371599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1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2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3" name="TextBox 380"/>
            <p:cNvSpPr txBox="1"/>
            <p:nvPr/>
          </p:nvSpPr>
          <p:spPr>
            <a:xfrm>
              <a:off x="8082097" y="459103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4" name="TextBox 382"/>
            <p:cNvSpPr txBox="1"/>
            <p:nvPr/>
          </p:nvSpPr>
          <p:spPr>
            <a:xfrm>
              <a:off x="8424515" y="3693574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5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6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7" name="TextBox 385"/>
            <p:cNvSpPr txBox="1"/>
            <p:nvPr/>
          </p:nvSpPr>
          <p:spPr>
            <a:xfrm>
              <a:off x="8439849" y="459103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78" name="组合 877"/>
          <p:cNvGrpSpPr/>
          <p:nvPr/>
        </p:nvGrpSpPr>
        <p:grpSpPr>
          <a:xfrm>
            <a:off x="6197163" y="4844682"/>
            <a:ext cx="866852" cy="1686783"/>
            <a:chOff x="8082097" y="3672197"/>
            <a:chExt cx="650139" cy="1265087"/>
          </a:xfrm>
        </p:grpSpPr>
        <p:sp>
          <p:nvSpPr>
            <p:cNvPr id="879" name="矩形 878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0" name="矩形 879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1" name="矩形 88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2" name="矩形 88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3" name="矩形 882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4" name="矩形 883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5" name="矩形 884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6" name="矩形 885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7" name="TextBox 377"/>
            <p:cNvSpPr txBox="1"/>
            <p:nvPr/>
          </p:nvSpPr>
          <p:spPr>
            <a:xfrm>
              <a:off x="8088078" y="3724324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8" name="TextBox 378"/>
            <p:cNvSpPr txBox="1"/>
            <p:nvPr/>
          </p:nvSpPr>
          <p:spPr>
            <a:xfrm>
              <a:off x="8087747" y="4011093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9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0" name="TextBox 380"/>
            <p:cNvSpPr txBox="1"/>
            <p:nvPr/>
          </p:nvSpPr>
          <p:spPr>
            <a:xfrm>
              <a:off x="8082097" y="459103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1" name="TextBox 382"/>
            <p:cNvSpPr txBox="1"/>
            <p:nvPr/>
          </p:nvSpPr>
          <p:spPr>
            <a:xfrm>
              <a:off x="8426938" y="3672197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2" name="TextBox 383"/>
            <p:cNvSpPr txBox="1"/>
            <p:nvPr/>
          </p:nvSpPr>
          <p:spPr>
            <a:xfrm>
              <a:off x="8415718" y="3995537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3" name="TextBox 384"/>
            <p:cNvSpPr txBox="1"/>
            <p:nvPr/>
          </p:nvSpPr>
          <p:spPr>
            <a:xfrm>
              <a:off x="8439849" y="429734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4" name="TextBox 385"/>
            <p:cNvSpPr txBox="1"/>
            <p:nvPr/>
          </p:nvSpPr>
          <p:spPr>
            <a:xfrm>
              <a:off x="8439849" y="4591035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95" name="组合 894"/>
          <p:cNvGrpSpPr/>
          <p:nvPr/>
        </p:nvGrpSpPr>
        <p:grpSpPr>
          <a:xfrm>
            <a:off x="6196264" y="4844682"/>
            <a:ext cx="866852" cy="1686783"/>
            <a:chOff x="8082097" y="3672197"/>
            <a:chExt cx="650139" cy="1265087"/>
          </a:xfrm>
        </p:grpSpPr>
        <p:sp>
          <p:nvSpPr>
            <p:cNvPr id="896" name="矩形 89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97" name="矩形 89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98" name="矩形 89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99" name="矩形 89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0" name="矩形 89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1" name="矩形 90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2" name="矩形 90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3" name="矩形 90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04" name="TextBox 377"/>
            <p:cNvSpPr txBox="1"/>
            <p:nvPr/>
          </p:nvSpPr>
          <p:spPr>
            <a:xfrm>
              <a:off x="8088078" y="3724324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5" name="TextBox 378"/>
            <p:cNvSpPr txBox="1"/>
            <p:nvPr/>
          </p:nvSpPr>
          <p:spPr>
            <a:xfrm>
              <a:off x="8088078" y="401755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6" name="TextBox 379"/>
            <p:cNvSpPr txBox="1"/>
            <p:nvPr/>
          </p:nvSpPr>
          <p:spPr>
            <a:xfrm>
              <a:off x="8082097" y="430429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7" name="TextBox 380"/>
            <p:cNvSpPr txBox="1"/>
            <p:nvPr/>
          </p:nvSpPr>
          <p:spPr>
            <a:xfrm>
              <a:off x="8082097" y="459103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8" name="TextBox 382"/>
            <p:cNvSpPr txBox="1"/>
            <p:nvPr/>
          </p:nvSpPr>
          <p:spPr>
            <a:xfrm>
              <a:off x="8426938" y="3672197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9" name="TextBox 383"/>
            <p:cNvSpPr txBox="1"/>
            <p:nvPr/>
          </p:nvSpPr>
          <p:spPr>
            <a:xfrm>
              <a:off x="8426938" y="3994697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0" name="TextBox 384"/>
            <p:cNvSpPr txBox="1"/>
            <p:nvPr/>
          </p:nvSpPr>
          <p:spPr>
            <a:xfrm>
              <a:off x="8426938" y="4268538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1" name="TextBox 385"/>
            <p:cNvSpPr txBox="1"/>
            <p:nvPr/>
          </p:nvSpPr>
          <p:spPr>
            <a:xfrm>
              <a:off x="8439849" y="4591035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12" name="组合 911"/>
          <p:cNvGrpSpPr/>
          <p:nvPr/>
        </p:nvGrpSpPr>
        <p:grpSpPr>
          <a:xfrm>
            <a:off x="6197163" y="4848464"/>
            <a:ext cx="858936" cy="1657061"/>
            <a:chOff x="8081399" y="3672197"/>
            <a:chExt cx="644202" cy="1242796"/>
          </a:xfrm>
        </p:grpSpPr>
        <p:sp>
          <p:nvSpPr>
            <p:cNvPr id="913" name="矩形 91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14" name="矩形 91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15" name="矩形 91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16" name="矩形 91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17" name="矩形 91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18" name="矩形 91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19" name="矩形 91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20" name="矩形 91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21" name="TextBox 377"/>
            <p:cNvSpPr txBox="1"/>
            <p:nvPr/>
          </p:nvSpPr>
          <p:spPr>
            <a:xfrm>
              <a:off x="8088078" y="3724324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2" name="TextBox 378"/>
            <p:cNvSpPr txBox="1"/>
            <p:nvPr/>
          </p:nvSpPr>
          <p:spPr>
            <a:xfrm>
              <a:off x="8088078" y="401755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3" name="TextBox 379"/>
            <p:cNvSpPr txBox="1"/>
            <p:nvPr/>
          </p:nvSpPr>
          <p:spPr>
            <a:xfrm>
              <a:off x="8082830" y="430903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4" name="TextBox 380"/>
            <p:cNvSpPr txBox="1"/>
            <p:nvPr/>
          </p:nvSpPr>
          <p:spPr>
            <a:xfrm>
              <a:off x="8081399" y="459882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5" name="TextBox 382"/>
            <p:cNvSpPr txBox="1"/>
            <p:nvPr/>
          </p:nvSpPr>
          <p:spPr>
            <a:xfrm>
              <a:off x="8426938" y="3672197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6" name="TextBox 383"/>
            <p:cNvSpPr txBox="1"/>
            <p:nvPr/>
          </p:nvSpPr>
          <p:spPr>
            <a:xfrm>
              <a:off x="8426938" y="3994697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7" name="TextBox 384"/>
            <p:cNvSpPr txBox="1"/>
            <p:nvPr/>
          </p:nvSpPr>
          <p:spPr>
            <a:xfrm>
              <a:off x="8426938" y="427701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8" name="TextBox 385"/>
            <p:cNvSpPr txBox="1"/>
            <p:nvPr/>
          </p:nvSpPr>
          <p:spPr>
            <a:xfrm>
              <a:off x="8415814" y="4568744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9" name="组合 928"/>
          <p:cNvGrpSpPr/>
          <p:nvPr/>
        </p:nvGrpSpPr>
        <p:grpSpPr>
          <a:xfrm>
            <a:off x="6193698" y="4865465"/>
            <a:ext cx="916808" cy="1636785"/>
            <a:chOff x="8073213" y="3685890"/>
            <a:chExt cx="687606" cy="1227589"/>
          </a:xfrm>
        </p:grpSpPr>
        <p:sp>
          <p:nvSpPr>
            <p:cNvPr id="930" name="矩形 92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1" name="矩形 93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2" name="矩形 93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3" name="矩形 93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4" name="矩形 93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5" name="矩形 93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6" name="矩形 93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7" name="矩形 93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38" name="TextBox 377"/>
            <p:cNvSpPr txBox="1"/>
            <p:nvPr/>
          </p:nvSpPr>
          <p:spPr>
            <a:xfrm>
              <a:off x="8073213" y="3739723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9" name="TextBox 378"/>
            <p:cNvSpPr txBox="1"/>
            <p:nvPr/>
          </p:nvSpPr>
          <p:spPr>
            <a:xfrm>
              <a:off x="8088078" y="401755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0" name="TextBox 379"/>
            <p:cNvSpPr txBox="1"/>
            <p:nvPr/>
          </p:nvSpPr>
          <p:spPr>
            <a:xfrm>
              <a:off x="8082830" y="430903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1" name="TextBox 380"/>
            <p:cNvSpPr txBox="1"/>
            <p:nvPr/>
          </p:nvSpPr>
          <p:spPr>
            <a:xfrm>
              <a:off x="8082288" y="459140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2" name="TextBox 382"/>
            <p:cNvSpPr txBox="1"/>
            <p:nvPr/>
          </p:nvSpPr>
          <p:spPr>
            <a:xfrm>
              <a:off x="8375858" y="3685890"/>
              <a:ext cx="38496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3" name="TextBox 383"/>
            <p:cNvSpPr txBox="1"/>
            <p:nvPr/>
          </p:nvSpPr>
          <p:spPr>
            <a:xfrm>
              <a:off x="8426938" y="3994697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4" name="TextBox 384"/>
            <p:cNvSpPr txBox="1"/>
            <p:nvPr/>
          </p:nvSpPr>
          <p:spPr>
            <a:xfrm>
              <a:off x="8426938" y="427701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5" name="TextBox 385"/>
            <p:cNvSpPr txBox="1"/>
            <p:nvPr/>
          </p:nvSpPr>
          <p:spPr>
            <a:xfrm>
              <a:off x="8409305" y="4567230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6" name="组合 945"/>
          <p:cNvGrpSpPr/>
          <p:nvPr/>
        </p:nvGrpSpPr>
        <p:grpSpPr>
          <a:xfrm>
            <a:off x="6197779" y="4859956"/>
            <a:ext cx="915300" cy="1636785"/>
            <a:chOff x="8081063" y="3685890"/>
            <a:chExt cx="686475" cy="1227589"/>
          </a:xfrm>
        </p:grpSpPr>
        <p:sp>
          <p:nvSpPr>
            <p:cNvPr id="947" name="矩形 94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8" name="矩形 94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9" name="矩形 94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50" name="矩形 94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51" name="矩形 95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52" name="矩形 95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53" name="矩形 95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54" name="矩形 95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55" name="TextBox 377"/>
            <p:cNvSpPr txBox="1"/>
            <p:nvPr/>
          </p:nvSpPr>
          <p:spPr>
            <a:xfrm>
              <a:off x="8088637" y="372631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6" name="TextBox 378"/>
            <p:cNvSpPr txBox="1"/>
            <p:nvPr/>
          </p:nvSpPr>
          <p:spPr>
            <a:xfrm>
              <a:off x="8081063" y="402521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7" name="TextBox 379"/>
            <p:cNvSpPr txBox="1"/>
            <p:nvPr/>
          </p:nvSpPr>
          <p:spPr>
            <a:xfrm>
              <a:off x="8082830" y="430903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8" name="TextBox 380"/>
            <p:cNvSpPr txBox="1"/>
            <p:nvPr/>
          </p:nvSpPr>
          <p:spPr>
            <a:xfrm>
              <a:off x="8082288" y="459140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9" name="TextBox 382"/>
            <p:cNvSpPr txBox="1"/>
            <p:nvPr/>
          </p:nvSpPr>
          <p:spPr>
            <a:xfrm>
              <a:off x="8376538" y="3685890"/>
              <a:ext cx="38496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0" name="TextBox 383"/>
            <p:cNvSpPr txBox="1"/>
            <p:nvPr/>
          </p:nvSpPr>
          <p:spPr>
            <a:xfrm>
              <a:off x="8362138" y="4008493"/>
              <a:ext cx="405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1" name="TextBox 384"/>
            <p:cNvSpPr txBox="1"/>
            <p:nvPr/>
          </p:nvSpPr>
          <p:spPr>
            <a:xfrm>
              <a:off x="8426938" y="427701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2" name="TextBox 385"/>
            <p:cNvSpPr txBox="1"/>
            <p:nvPr/>
          </p:nvSpPr>
          <p:spPr>
            <a:xfrm>
              <a:off x="8409305" y="4567230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63" name="组合 962"/>
          <p:cNvGrpSpPr/>
          <p:nvPr/>
        </p:nvGrpSpPr>
        <p:grpSpPr>
          <a:xfrm>
            <a:off x="6198279" y="4864860"/>
            <a:ext cx="908787" cy="1636785"/>
            <a:chOff x="8082288" y="3685890"/>
            <a:chExt cx="681590" cy="1227589"/>
          </a:xfrm>
        </p:grpSpPr>
        <p:sp>
          <p:nvSpPr>
            <p:cNvPr id="964" name="矩形 96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5" name="矩形 96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6" name="矩形 96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7" name="矩形 96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8" name="矩形 96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69" name="矩形 96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70" name="矩形 96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71" name="矩形 97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72" name="TextBox 377"/>
            <p:cNvSpPr txBox="1"/>
            <p:nvPr/>
          </p:nvSpPr>
          <p:spPr>
            <a:xfrm>
              <a:off x="8088637" y="372631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3" name="TextBox 378"/>
            <p:cNvSpPr txBox="1"/>
            <p:nvPr/>
          </p:nvSpPr>
          <p:spPr>
            <a:xfrm>
              <a:off x="8088279" y="401952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4" name="TextBox 379"/>
            <p:cNvSpPr txBox="1"/>
            <p:nvPr/>
          </p:nvSpPr>
          <p:spPr>
            <a:xfrm>
              <a:off x="8082830" y="430903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5" name="TextBox 380"/>
            <p:cNvSpPr txBox="1"/>
            <p:nvPr/>
          </p:nvSpPr>
          <p:spPr>
            <a:xfrm>
              <a:off x="8082288" y="459140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6" name="TextBox 382"/>
            <p:cNvSpPr txBox="1"/>
            <p:nvPr/>
          </p:nvSpPr>
          <p:spPr>
            <a:xfrm>
              <a:off x="8369338" y="3685890"/>
              <a:ext cx="38496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7" name="TextBox 383"/>
            <p:cNvSpPr txBox="1"/>
            <p:nvPr/>
          </p:nvSpPr>
          <p:spPr>
            <a:xfrm>
              <a:off x="8358478" y="4003679"/>
              <a:ext cx="405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8" name="TextBox 384"/>
            <p:cNvSpPr txBox="1"/>
            <p:nvPr/>
          </p:nvSpPr>
          <p:spPr>
            <a:xfrm>
              <a:off x="8426938" y="4277019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9" name="TextBox 385"/>
            <p:cNvSpPr txBox="1"/>
            <p:nvPr/>
          </p:nvSpPr>
          <p:spPr>
            <a:xfrm>
              <a:off x="8409305" y="4567230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96976" y="5619062"/>
            <a:ext cx="859049" cy="487343"/>
            <a:chOff x="7162995" y="4197453"/>
            <a:chExt cx="644287" cy="365507"/>
          </a:xfrm>
        </p:grpSpPr>
        <p:sp>
          <p:nvSpPr>
            <p:cNvPr id="985" name="矩形 984"/>
            <p:cNvSpPr/>
            <p:nvPr/>
          </p:nvSpPr>
          <p:spPr>
            <a:xfrm flipH="1">
              <a:off x="7235778" y="4272378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86" name="矩形 985"/>
            <p:cNvSpPr/>
            <p:nvPr/>
          </p:nvSpPr>
          <p:spPr>
            <a:xfrm flipH="1">
              <a:off x="7521530" y="4272378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91" name="TextBox 379"/>
            <p:cNvSpPr txBox="1"/>
            <p:nvPr/>
          </p:nvSpPr>
          <p:spPr>
            <a:xfrm>
              <a:off x="7162995" y="424753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5" name="TextBox 384"/>
            <p:cNvSpPr txBox="1"/>
            <p:nvPr/>
          </p:nvSpPr>
          <p:spPr>
            <a:xfrm>
              <a:off x="7503977" y="4197453"/>
              <a:ext cx="257523" cy="34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97" name="组合 996"/>
          <p:cNvGrpSpPr/>
          <p:nvPr/>
        </p:nvGrpSpPr>
        <p:grpSpPr>
          <a:xfrm>
            <a:off x="6191944" y="4863106"/>
            <a:ext cx="920686" cy="1644213"/>
            <a:chOff x="8073363" y="3685890"/>
            <a:chExt cx="690515" cy="1233160"/>
          </a:xfrm>
        </p:grpSpPr>
        <p:sp>
          <p:nvSpPr>
            <p:cNvPr id="998" name="矩形 997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99" name="矩形 998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0" name="矩形 999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1" name="矩形 1000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2" name="矩形 1001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3" name="矩形 1002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4" name="矩形 1003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5" name="矩形 1004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06" name="TextBox 377"/>
            <p:cNvSpPr txBox="1"/>
            <p:nvPr/>
          </p:nvSpPr>
          <p:spPr>
            <a:xfrm>
              <a:off x="8088637" y="372631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7" name="TextBox 378"/>
            <p:cNvSpPr txBox="1"/>
            <p:nvPr/>
          </p:nvSpPr>
          <p:spPr>
            <a:xfrm>
              <a:off x="8088279" y="401952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8" name="TextBox 379"/>
            <p:cNvSpPr txBox="1"/>
            <p:nvPr/>
          </p:nvSpPr>
          <p:spPr>
            <a:xfrm>
              <a:off x="8082830" y="430903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9" name="TextBox 380"/>
            <p:cNvSpPr txBox="1"/>
            <p:nvPr/>
          </p:nvSpPr>
          <p:spPr>
            <a:xfrm>
              <a:off x="8073363" y="4592374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0" name="TextBox 382"/>
            <p:cNvSpPr txBox="1"/>
            <p:nvPr/>
          </p:nvSpPr>
          <p:spPr>
            <a:xfrm>
              <a:off x="8376538" y="3685890"/>
              <a:ext cx="38496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1" name="TextBox 383"/>
            <p:cNvSpPr txBox="1"/>
            <p:nvPr/>
          </p:nvSpPr>
          <p:spPr>
            <a:xfrm>
              <a:off x="8358478" y="4003679"/>
              <a:ext cx="405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2" name="TextBox 384"/>
            <p:cNvSpPr txBox="1"/>
            <p:nvPr/>
          </p:nvSpPr>
          <p:spPr>
            <a:xfrm>
              <a:off x="8426938" y="4277019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3" name="TextBox 385"/>
            <p:cNvSpPr txBox="1"/>
            <p:nvPr/>
          </p:nvSpPr>
          <p:spPr>
            <a:xfrm>
              <a:off x="8407702" y="4572801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4" name="组合 1013"/>
          <p:cNvGrpSpPr/>
          <p:nvPr/>
        </p:nvGrpSpPr>
        <p:grpSpPr>
          <a:xfrm>
            <a:off x="6189137" y="4870169"/>
            <a:ext cx="868380" cy="1640659"/>
            <a:chOff x="8074316" y="3694256"/>
            <a:chExt cx="651285" cy="1230494"/>
          </a:xfrm>
        </p:grpSpPr>
        <p:sp>
          <p:nvSpPr>
            <p:cNvPr id="1015" name="矩形 101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6" name="矩形 101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7" name="矩形 101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8" name="矩形 101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9" name="矩形 101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20" name="矩形 101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21" name="矩形 102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22" name="矩形 102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23" name="TextBox 377"/>
            <p:cNvSpPr txBox="1"/>
            <p:nvPr/>
          </p:nvSpPr>
          <p:spPr>
            <a:xfrm>
              <a:off x="8082097" y="373760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4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5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6" name="TextBox 380"/>
            <p:cNvSpPr txBox="1"/>
            <p:nvPr/>
          </p:nvSpPr>
          <p:spPr>
            <a:xfrm>
              <a:off x="8080368" y="459835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7" name="TextBox 382"/>
            <p:cNvSpPr txBox="1"/>
            <p:nvPr/>
          </p:nvSpPr>
          <p:spPr>
            <a:xfrm>
              <a:off x="8436203" y="3694256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8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9" name="TextBox 384"/>
            <p:cNvSpPr txBox="1"/>
            <p:nvPr/>
          </p:nvSpPr>
          <p:spPr>
            <a:xfrm>
              <a:off x="8439849" y="4297345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0" name="TextBox 385"/>
            <p:cNvSpPr txBox="1"/>
            <p:nvPr/>
          </p:nvSpPr>
          <p:spPr>
            <a:xfrm>
              <a:off x="8409802" y="4578501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31" name="TextBox 58"/>
          <p:cNvSpPr txBox="1"/>
          <p:nvPr/>
        </p:nvSpPr>
        <p:spPr>
          <a:xfrm>
            <a:off x="7287072" y="2749359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49" name="组合 1048"/>
          <p:cNvGrpSpPr/>
          <p:nvPr/>
        </p:nvGrpSpPr>
        <p:grpSpPr>
          <a:xfrm>
            <a:off x="7023675" y="4872473"/>
            <a:ext cx="868380" cy="1640659"/>
            <a:chOff x="8074316" y="3694256"/>
            <a:chExt cx="651285" cy="1230494"/>
          </a:xfrm>
        </p:grpSpPr>
        <p:sp>
          <p:nvSpPr>
            <p:cNvPr id="1050" name="矩形 104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1" name="矩形 105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2" name="矩形 105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3" name="矩形 105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4" name="矩形 105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5" name="矩形 105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6" name="矩形 105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7" name="矩形 105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8" name="TextBox 377"/>
            <p:cNvSpPr txBox="1"/>
            <p:nvPr/>
          </p:nvSpPr>
          <p:spPr>
            <a:xfrm>
              <a:off x="8082097" y="373760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9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0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1" name="TextBox 380"/>
            <p:cNvSpPr txBox="1"/>
            <p:nvPr/>
          </p:nvSpPr>
          <p:spPr>
            <a:xfrm>
              <a:off x="8080368" y="459835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2" name="TextBox 382"/>
            <p:cNvSpPr txBox="1"/>
            <p:nvPr/>
          </p:nvSpPr>
          <p:spPr>
            <a:xfrm>
              <a:off x="8436203" y="3694256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3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4" name="TextBox 384"/>
            <p:cNvSpPr txBox="1"/>
            <p:nvPr/>
          </p:nvSpPr>
          <p:spPr>
            <a:xfrm>
              <a:off x="8439849" y="4297345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5" name="TextBox 385"/>
            <p:cNvSpPr txBox="1"/>
            <p:nvPr/>
          </p:nvSpPr>
          <p:spPr>
            <a:xfrm>
              <a:off x="8409802" y="4578501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6" name="组合 1065"/>
          <p:cNvGrpSpPr/>
          <p:nvPr/>
        </p:nvGrpSpPr>
        <p:grpSpPr>
          <a:xfrm>
            <a:off x="7856513" y="4865764"/>
            <a:ext cx="868380" cy="1640659"/>
            <a:chOff x="8074316" y="3694256"/>
            <a:chExt cx="651285" cy="1230494"/>
          </a:xfrm>
        </p:grpSpPr>
        <p:sp>
          <p:nvSpPr>
            <p:cNvPr id="1067" name="矩形 106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68" name="矩形 106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69" name="矩形 106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0" name="矩形 106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1" name="矩形 107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2" name="矩形 107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3" name="矩形 107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4" name="矩形 107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5" name="TextBox 377"/>
            <p:cNvSpPr txBox="1"/>
            <p:nvPr/>
          </p:nvSpPr>
          <p:spPr>
            <a:xfrm>
              <a:off x="8082097" y="373760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6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7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8" name="TextBox 380"/>
            <p:cNvSpPr txBox="1"/>
            <p:nvPr/>
          </p:nvSpPr>
          <p:spPr>
            <a:xfrm>
              <a:off x="8080368" y="459835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9" name="TextBox 382"/>
            <p:cNvSpPr txBox="1"/>
            <p:nvPr/>
          </p:nvSpPr>
          <p:spPr>
            <a:xfrm>
              <a:off x="8436203" y="3694256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0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1" name="TextBox 384"/>
            <p:cNvSpPr txBox="1"/>
            <p:nvPr/>
          </p:nvSpPr>
          <p:spPr>
            <a:xfrm>
              <a:off x="8439849" y="4297345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2" name="TextBox 385"/>
            <p:cNvSpPr txBox="1"/>
            <p:nvPr/>
          </p:nvSpPr>
          <p:spPr>
            <a:xfrm>
              <a:off x="8409802" y="4578501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83" name="TextBox 58"/>
          <p:cNvSpPr txBox="1"/>
          <p:nvPr/>
        </p:nvSpPr>
        <p:spPr>
          <a:xfrm>
            <a:off x="8149891" y="2350121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4" name="组合 1083"/>
          <p:cNvGrpSpPr/>
          <p:nvPr/>
        </p:nvGrpSpPr>
        <p:grpSpPr>
          <a:xfrm>
            <a:off x="8680379" y="4864867"/>
            <a:ext cx="868380" cy="1640659"/>
            <a:chOff x="8074316" y="3694256"/>
            <a:chExt cx="651285" cy="1230494"/>
          </a:xfrm>
        </p:grpSpPr>
        <p:sp>
          <p:nvSpPr>
            <p:cNvPr id="1085" name="矩形 108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86" name="矩形 108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87" name="矩形 108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88" name="矩形 108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89" name="矩形 108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90" name="矩形 108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91" name="矩形 109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92" name="矩形 109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93" name="TextBox 377"/>
            <p:cNvSpPr txBox="1"/>
            <p:nvPr/>
          </p:nvSpPr>
          <p:spPr>
            <a:xfrm>
              <a:off x="8082097" y="373760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4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5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6" name="TextBox 380"/>
            <p:cNvSpPr txBox="1"/>
            <p:nvPr/>
          </p:nvSpPr>
          <p:spPr>
            <a:xfrm>
              <a:off x="8080368" y="459835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7" name="TextBox 382"/>
            <p:cNvSpPr txBox="1"/>
            <p:nvPr/>
          </p:nvSpPr>
          <p:spPr>
            <a:xfrm>
              <a:off x="8436203" y="3694256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8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9" name="TextBox 384"/>
            <p:cNvSpPr txBox="1"/>
            <p:nvPr/>
          </p:nvSpPr>
          <p:spPr>
            <a:xfrm>
              <a:off x="8439849" y="4297345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00" name="TextBox 385"/>
            <p:cNvSpPr txBox="1"/>
            <p:nvPr/>
          </p:nvSpPr>
          <p:spPr>
            <a:xfrm>
              <a:off x="8409802" y="4578501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01" name="TextBox 58"/>
          <p:cNvSpPr txBox="1"/>
          <p:nvPr/>
        </p:nvSpPr>
        <p:spPr>
          <a:xfrm>
            <a:off x="8917879" y="2749359"/>
            <a:ext cx="64800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667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05" name="组合 1104"/>
          <p:cNvGrpSpPr/>
          <p:nvPr/>
        </p:nvGrpSpPr>
        <p:grpSpPr>
          <a:xfrm>
            <a:off x="9527943" y="6043860"/>
            <a:ext cx="860310" cy="461665"/>
            <a:chOff x="8080368" y="4578501"/>
            <a:chExt cx="645233" cy="346249"/>
          </a:xfrm>
        </p:grpSpPr>
        <p:sp>
          <p:nvSpPr>
            <p:cNvPr id="1112" name="矩形 111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13" name="矩形 111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17" name="TextBox 380"/>
            <p:cNvSpPr txBox="1"/>
            <p:nvPr/>
          </p:nvSpPr>
          <p:spPr>
            <a:xfrm>
              <a:off x="8080368" y="459835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1" name="TextBox 385"/>
            <p:cNvSpPr txBox="1"/>
            <p:nvPr/>
          </p:nvSpPr>
          <p:spPr>
            <a:xfrm>
              <a:off x="8409802" y="4578501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22" name="组合 1121"/>
          <p:cNvGrpSpPr/>
          <p:nvPr/>
        </p:nvGrpSpPr>
        <p:grpSpPr>
          <a:xfrm>
            <a:off x="9526413" y="4866447"/>
            <a:ext cx="868380" cy="1624194"/>
            <a:chOff x="8074316" y="3695043"/>
            <a:chExt cx="651285" cy="1218146"/>
          </a:xfrm>
        </p:grpSpPr>
        <p:sp>
          <p:nvSpPr>
            <p:cNvPr id="1123" name="矩形 1122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4" name="矩形 1123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5" name="矩形 1124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6" name="矩形 1125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7" name="矩形 1126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8" name="矩形 1127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9" name="矩形 1128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0" name="矩形 1129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1" name="TextBox 377"/>
            <p:cNvSpPr txBox="1"/>
            <p:nvPr/>
          </p:nvSpPr>
          <p:spPr>
            <a:xfrm>
              <a:off x="8075997" y="373721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2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3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4" name="TextBox 380"/>
            <p:cNvSpPr txBox="1"/>
            <p:nvPr/>
          </p:nvSpPr>
          <p:spPr>
            <a:xfrm>
              <a:off x="8082097" y="459776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5" name="TextBox 382"/>
            <p:cNvSpPr txBox="1"/>
            <p:nvPr/>
          </p:nvSpPr>
          <p:spPr>
            <a:xfrm>
              <a:off x="8421820" y="3695043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6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7" name="TextBox 384"/>
            <p:cNvSpPr txBox="1"/>
            <p:nvPr/>
          </p:nvSpPr>
          <p:spPr>
            <a:xfrm>
              <a:off x="8439849" y="4297345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8" name="TextBox 385"/>
            <p:cNvSpPr txBox="1"/>
            <p:nvPr/>
          </p:nvSpPr>
          <p:spPr>
            <a:xfrm>
              <a:off x="8431081" y="4557624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39" name="组合 1138"/>
          <p:cNvGrpSpPr/>
          <p:nvPr/>
        </p:nvGrpSpPr>
        <p:grpSpPr>
          <a:xfrm>
            <a:off x="9526413" y="4868426"/>
            <a:ext cx="868380" cy="1624194"/>
            <a:chOff x="8074316" y="3695043"/>
            <a:chExt cx="651285" cy="1218146"/>
          </a:xfrm>
        </p:grpSpPr>
        <p:sp>
          <p:nvSpPr>
            <p:cNvPr id="1140" name="矩形 1139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41" name="矩形 1140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42" name="矩形 1141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43" name="矩形 1142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44" name="矩形 1143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45" name="矩形 1144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46" name="矩形 1145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47" name="矩形 1146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48" name="TextBox 377"/>
            <p:cNvSpPr txBox="1"/>
            <p:nvPr/>
          </p:nvSpPr>
          <p:spPr>
            <a:xfrm>
              <a:off x="8075997" y="373721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9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0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1" name="TextBox 380"/>
            <p:cNvSpPr txBox="1"/>
            <p:nvPr/>
          </p:nvSpPr>
          <p:spPr>
            <a:xfrm>
              <a:off x="8082097" y="459776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2" name="TextBox 382"/>
            <p:cNvSpPr txBox="1"/>
            <p:nvPr/>
          </p:nvSpPr>
          <p:spPr>
            <a:xfrm>
              <a:off x="8421820" y="3695043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3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4" name="TextBox 384"/>
            <p:cNvSpPr txBox="1"/>
            <p:nvPr/>
          </p:nvSpPr>
          <p:spPr>
            <a:xfrm>
              <a:off x="8439849" y="4297345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5" name="TextBox 385"/>
            <p:cNvSpPr txBox="1"/>
            <p:nvPr/>
          </p:nvSpPr>
          <p:spPr>
            <a:xfrm>
              <a:off x="8431081" y="4557624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56" name="组合 1155"/>
          <p:cNvGrpSpPr/>
          <p:nvPr/>
        </p:nvGrpSpPr>
        <p:grpSpPr>
          <a:xfrm>
            <a:off x="10366394" y="4868201"/>
            <a:ext cx="868380" cy="1624194"/>
            <a:chOff x="8074316" y="3695043"/>
            <a:chExt cx="651285" cy="1218146"/>
          </a:xfrm>
        </p:grpSpPr>
        <p:sp>
          <p:nvSpPr>
            <p:cNvPr id="1157" name="矩形 1156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8" name="矩形 1157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9" name="矩形 1158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60" name="矩形 1159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61" name="矩形 1160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62" name="矩形 1161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63" name="矩形 1162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64" name="矩形 1163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65" name="TextBox 377"/>
            <p:cNvSpPr txBox="1"/>
            <p:nvPr/>
          </p:nvSpPr>
          <p:spPr>
            <a:xfrm>
              <a:off x="8075997" y="373721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6" name="TextBox 378"/>
            <p:cNvSpPr txBox="1"/>
            <p:nvPr/>
          </p:nvSpPr>
          <p:spPr>
            <a:xfrm>
              <a:off x="8074316" y="400368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7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8" name="TextBox 380"/>
            <p:cNvSpPr txBox="1"/>
            <p:nvPr/>
          </p:nvSpPr>
          <p:spPr>
            <a:xfrm>
              <a:off x="8082097" y="459776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9" name="TextBox 382"/>
            <p:cNvSpPr txBox="1"/>
            <p:nvPr/>
          </p:nvSpPr>
          <p:spPr>
            <a:xfrm>
              <a:off x="8421820" y="3695043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0" name="TextBox 383"/>
            <p:cNvSpPr txBox="1"/>
            <p:nvPr/>
          </p:nvSpPr>
          <p:spPr>
            <a:xfrm>
              <a:off x="8424293" y="400365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1" name="TextBox 384"/>
            <p:cNvSpPr txBox="1"/>
            <p:nvPr/>
          </p:nvSpPr>
          <p:spPr>
            <a:xfrm>
              <a:off x="8439849" y="4297345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2" name="TextBox 385"/>
            <p:cNvSpPr txBox="1"/>
            <p:nvPr/>
          </p:nvSpPr>
          <p:spPr>
            <a:xfrm>
              <a:off x="8431081" y="4557624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73" name="组合 1172"/>
          <p:cNvGrpSpPr/>
          <p:nvPr/>
        </p:nvGrpSpPr>
        <p:grpSpPr>
          <a:xfrm>
            <a:off x="10367376" y="4867783"/>
            <a:ext cx="868332" cy="1623245"/>
            <a:chOff x="8074352" y="3695755"/>
            <a:chExt cx="651249" cy="1217434"/>
          </a:xfrm>
        </p:grpSpPr>
        <p:sp>
          <p:nvSpPr>
            <p:cNvPr id="1174" name="矩形 1173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75" name="矩形 1174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76" name="矩形 1175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77" name="矩形 1176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78" name="矩形 1177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79" name="矩形 1178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80" name="矩形 1179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81" name="矩形 1180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82" name="TextBox 377"/>
            <p:cNvSpPr txBox="1"/>
            <p:nvPr/>
          </p:nvSpPr>
          <p:spPr>
            <a:xfrm>
              <a:off x="8082065" y="372891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3" name="TextBox 378"/>
            <p:cNvSpPr txBox="1"/>
            <p:nvPr/>
          </p:nvSpPr>
          <p:spPr>
            <a:xfrm>
              <a:off x="8074352" y="402165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4" name="TextBox 379"/>
            <p:cNvSpPr txBox="1"/>
            <p:nvPr/>
          </p:nvSpPr>
          <p:spPr>
            <a:xfrm>
              <a:off x="8082097" y="429734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5" name="TextBox 380"/>
            <p:cNvSpPr txBox="1"/>
            <p:nvPr/>
          </p:nvSpPr>
          <p:spPr>
            <a:xfrm>
              <a:off x="8082097" y="459776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6" name="TextBox 382"/>
            <p:cNvSpPr txBox="1"/>
            <p:nvPr/>
          </p:nvSpPr>
          <p:spPr>
            <a:xfrm>
              <a:off x="8419058" y="3695755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7" name="TextBox 383"/>
            <p:cNvSpPr txBox="1"/>
            <p:nvPr/>
          </p:nvSpPr>
          <p:spPr>
            <a:xfrm>
              <a:off x="8420613" y="3996924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8" name="TextBox 384"/>
            <p:cNvSpPr txBox="1"/>
            <p:nvPr/>
          </p:nvSpPr>
          <p:spPr>
            <a:xfrm>
              <a:off x="8439849" y="4297345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9" name="TextBox 385"/>
            <p:cNvSpPr txBox="1"/>
            <p:nvPr/>
          </p:nvSpPr>
          <p:spPr>
            <a:xfrm>
              <a:off x="8431081" y="4557624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0" name="组合 1189"/>
          <p:cNvGrpSpPr/>
          <p:nvPr/>
        </p:nvGrpSpPr>
        <p:grpSpPr>
          <a:xfrm>
            <a:off x="10378010" y="4867900"/>
            <a:ext cx="859949" cy="1623245"/>
            <a:chOff x="8080640" y="3695755"/>
            <a:chExt cx="644961" cy="1217434"/>
          </a:xfrm>
        </p:grpSpPr>
        <p:sp>
          <p:nvSpPr>
            <p:cNvPr id="1191" name="矩形 1190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92" name="矩形 1191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93" name="矩形 1192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94" name="矩形 1193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95" name="矩形 1194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96" name="矩形 1195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97" name="矩形 1196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98" name="矩形 1197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99" name="TextBox 377"/>
            <p:cNvSpPr txBox="1"/>
            <p:nvPr/>
          </p:nvSpPr>
          <p:spPr>
            <a:xfrm>
              <a:off x="8082065" y="372891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0" name="TextBox 378"/>
            <p:cNvSpPr txBox="1"/>
            <p:nvPr/>
          </p:nvSpPr>
          <p:spPr>
            <a:xfrm>
              <a:off x="8080640" y="402165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1" name="TextBox 379"/>
            <p:cNvSpPr txBox="1"/>
            <p:nvPr/>
          </p:nvSpPr>
          <p:spPr>
            <a:xfrm>
              <a:off x="8081779" y="4303932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2" name="TextBox 380"/>
            <p:cNvSpPr txBox="1"/>
            <p:nvPr/>
          </p:nvSpPr>
          <p:spPr>
            <a:xfrm>
              <a:off x="8082097" y="4597766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3" name="TextBox 382"/>
            <p:cNvSpPr txBox="1"/>
            <p:nvPr/>
          </p:nvSpPr>
          <p:spPr>
            <a:xfrm>
              <a:off x="8419058" y="3695755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4" name="TextBox 383"/>
            <p:cNvSpPr txBox="1"/>
            <p:nvPr/>
          </p:nvSpPr>
          <p:spPr>
            <a:xfrm>
              <a:off x="8417695" y="4018393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5" name="TextBox 384"/>
            <p:cNvSpPr txBox="1"/>
            <p:nvPr/>
          </p:nvSpPr>
          <p:spPr>
            <a:xfrm>
              <a:off x="8417695" y="4267938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6" name="TextBox 385"/>
            <p:cNvSpPr txBox="1"/>
            <p:nvPr/>
          </p:nvSpPr>
          <p:spPr>
            <a:xfrm>
              <a:off x="8431081" y="4557624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07" name="组合 1206"/>
          <p:cNvGrpSpPr/>
          <p:nvPr/>
        </p:nvGrpSpPr>
        <p:grpSpPr>
          <a:xfrm>
            <a:off x="10363616" y="4860808"/>
            <a:ext cx="870325" cy="1605189"/>
            <a:chOff x="8072858" y="3695755"/>
            <a:chExt cx="652743" cy="1203892"/>
          </a:xfrm>
        </p:grpSpPr>
        <p:sp>
          <p:nvSpPr>
            <p:cNvPr id="1208" name="矩形 1207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09" name="矩形 1208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10" name="矩形 1209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11" name="矩形 1210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12" name="矩形 1211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13" name="矩形 1212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14" name="矩形 1213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15" name="矩形 1214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16" name="TextBox 377"/>
            <p:cNvSpPr txBox="1"/>
            <p:nvPr/>
          </p:nvSpPr>
          <p:spPr>
            <a:xfrm>
              <a:off x="8082065" y="372891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7" name="TextBox 378"/>
            <p:cNvSpPr txBox="1"/>
            <p:nvPr/>
          </p:nvSpPr>
          <p:spPr>
            <a:xfrm>
              <a:off x="8080640" y="402165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8" name="TextBox 379"/>
            <p:cNvSpPr txBox="1"/>
            <p:nvPr/>
          </p:nvSpPr>
          <p:spPr>
            <a:xfrm>
              <a:off x="8072858" y="430272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9" name="TextBox 380"/>
            <p:cNvSpPr txBox="1"/>
            <p:nvPr/>
          </p:nvSpPr>
          <p:spPr>
            <a:xfrm>
              <a:off x="8080963" y="4583255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0" name="TextBox 382"/>
            <p:cNvSpPr txBox="1"/>
            <p:nvPr/>
          </p:nvSpPr>
          <p:spPr>
            <a:xfrm>
              <a:off x="8419058" y="3695755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1" name="TextBox 383"/>
            <p:cNvSpPr txBox="1"/>
            <p:nvPr/>
          </p:nvSpPr>
          <p:spPr>
            <a:xfrm>
              <a:off x="8417695" y="4018393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2" name="TextBox 384"/>
            <p:cNvSpPr txBox="1"/>
            <p:nvPr/>
          </p:nvSpPr>
          <p:spPr>
            <a:xfrm>
              <a:off x="8423066" y="4267009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3" name="TextBox 385"/>
            <p:cNvSpPr txBox="1"/>
            <p:nvPr/>
          </p:nvSpPr>
          <p:spPr>
            <a:xfrm>
              <a:off x="8425984" y="4552107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24" name="组合 1223"/>
          <p:cNvGrpSpPr/>
          <p:nvPr/>
        </p:nvGrpSpPr>
        <p:grpSpPr>
          <a:xfrm>
            <a:off x="10360410" y="4868333"/>
            <a:ext cx="907055" cy="1622600"/>
            <a:chOff x="8072858" y="3694720"/>
            <a:chExt cx="680292" cy="1216950"/>
          </a:xfrm>
        </p:grpSpPr>
        <p:sp>
          <p:nvSpPr>
            <p:cNvPr id="1225" name="矩形 1224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26" name="矩形 1225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27" name="矩形 1226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28" name="矩形 1227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29" name="矩形 1228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30" name="矩形 1229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31" name="矩形 1230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32" name="矩形 1231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33" name="TextBox 377"/>
            <p:cNvSpPr txBox="1"/>
            <p:nvPr/>
          </p:nvSpPr>
          <p:spPr>
            <a:xfrm>
              <a:off x="8077246" y="372813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4" name="TextBox 378"/>
            <p:cNvSpPr txBox="1"/>
            <p:nvPr/>
          </p:nvSpPr>
          <p:spPr>
            <a:xfrm>
              <a:off x="8080640" y="402165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5" name="TextBox 379"/>
            <p:cNvSpPr txBox="1"/>
            <p:nvPr/>
          </p:nvSpPr>
          <p:spPr>
            <a:xfrm>
              <a:off x="8072858" y="430272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6" name="TextBox 380"/>
            <p:cNvSpPr txBox="1"/>
            <p:nvPr/>
          </p:nvSpPr>
          <p:spPr>
            <a:xfrm>
              <a:off x="8072858" y="459624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7" name="TextBox 382"/>
            <p:cNvSpPr txBox="1"/>
            <p:nvPr/>
          </p:nvSpPr>
          <p:spPr>
            <a:xfrm>
              <a:off x="8368188" y="3694720"/>
              <a:ext cx="38496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8" name="TextBox 383"/>
            <p:cNvSpPr txBox="1"/>
            <p:nvPr/>
          </p:nvSpPr>
          <p:spPr>
            <a:xfrm>
              <a:off x="8417695" y="4018393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9" name="TextBox 384"/>
            <p:cNvSpPr txBox="1"/>
            <p:nvPr/>
          </p:nvSpPr>
          <p:spPr>
            <a:xfrm>
              <a:off x="8423066" y="4267009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0" name="TextBox 385"/>
            <p:cNvSpPr txBox="1"/>
            <p:nvPr/>
          </p:nvSpPr>
          <p:spPr>
            <a:xfrm>
              <a:off x="8422313" y="454657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41" name="组合 1240"/>
          <p:cNvGrpSpPr/>
          <p:nvPr/>
        </p:nvGrpSpPr>
        <p:grpSpPr>
          <a:xfrm>
            <a:off x="10369167" y="4854935"/>
            <a:ext cx="917720" cy="1632937"/>
            <a:chOff x="8072858" y="3686967"/>
            <a:chExt cx="688290" cy="1224703"/>
          </a:xfrm>
        </p:grpSpPr>
        <p:sp>
          <p:nvSpPr>
            <p:cNvPr id="1242" name="矩形 1241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43" name="矩形 1242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44" name="矩形 1243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45" name="矩形 1244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46" name="矩形 1245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47" name="矩形 1246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48" name="矩形 1247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49" name="矩形 1248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50" name="TextBox 377"/>
            <p:cNvSpPr txBox="1"/>
            <p:nvPr/>
          </p:nvSpPr>
          <p:spPr>
            <a:xfrm>
              <a:off x="8080640" y="372551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1" name="TextBox 378"/>
            <p:cNvSpPr txBox="1"/>
            <p:nvPr/>
          </p:nvSpPr>
          <p:spPr>
            <a:xfrm>
              <a:off x="8080640" y="402165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2" name="TextBox 379"/>
            <p:cNvSpPr txBox="1"/>
            <p:nvPr/>
          </p:nvSpPr>
          <p:spPr>
            <a:xfrm>
              <a:off x="8072858" y="430272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3" name="TextBox 380"/>
            <p:cNvSpPr txBox="1"/>
            <p:nvPr/>
          </p:nvSpPr>
          <p:spPr>
            <a:xfrm>
              <a:off x="8072858" y="459624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4" name="TextBox 382"/>
            <p:cNvSpPr txBox="1"/>
            <p:nvPr/>
          </p:nvSpPr>
          <p:spPr>
            <a:xfrm>
              <a:off x="8376187" y="3686967"/>
              <a:ext cx="38496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5" name="TextBox 383"/>
            <p:cNvSpPr txBox="1"/>
            <p:nvPr/>
          </p:nvSpPr>
          <p:spPr>
            <a:xfrm>
              <a:off x="8403295" y="4018393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6" name="TextBox 384"/>
            <p:cNvSpPr txBox="1"/>
            <p:nvPr/>
          </p:nvSpPr>
          <p:spPr>
            <a:xfrm>
              <a:off x="8423066" y="4267009"/>
              <a:ext cx="27315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7" name="TextBox 385"/>
            <p:cNvSpPr txBox="1"/>
            <p:nvPr/>
          </p:nvSpPr>
          <p:spPr>
            <a:xfrm>
              <a:off x="8422313" y="454657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58" name="组合 1257"/>
          <p:cNvGrpSpPr/>
          <p:nvPr/>
        </p:nvGrpSpPr>
        <p:grpSpPr>
          <a:xfrm>
            <a:off x="10377489" y="5264287"/>
            <a:ext cx="863464" cy="461665"/>
            <a:chOff x="8078003" y="4001925"/>
            <a:chExt cx="647598" cy="346249"/>
          </a:xfrm>
        </p:grpSpPr>
        <p:sp>
          <p:nvSpPr>
            <p:cNvPr id="1261" name="矩形 1260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62" name="矩形 1261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68" name="TextBox 378"/>
            <p:cNvSpPr txBox="1"/>
            <p:nvPr/>
          </p:nvSpPr>
          <p:spPr>
            <a:xfrm>
              <a:off x="8078003" y="4019170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2" name="TextBox 383"/>
            <p:cNvSpPr txBox="1"/>
            <p:nvPr/>
          </p:nvSpPr>
          <p:spPr>
            <a:xfrm>
              <a:off x="8408360" y="4001925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75" name="组合 1274"/>
          <p:cNvGrpSpPr/>
          <p:nvPr/>
        </p:nvGrpSpPr>
        <p:grpSpPr>
          <a:xfrm>
            <a:off x="10363133" y="4852963"/>
            <a:ext cx="917720" cy="1632937"/>
            <a:chOff x="8072858" y="3686967"/>
            <a:chExt cx="688290" cy="1224703"/>
          </a:xfrm>
        </p:grpSpPr>
        <p:sp>
          <p:nvSpPr>
            <p:cNvPr id="1276" name="矩形 1275"/>
            <p:cNvSpPr/>
            <p:nvPr/>
          </p:nvSpPr>
          <p:spPr>
            <a:xfrm flipH="1">
              <a:off x="8154097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77" name="矩形 1276"/>
            <p:cNvSpPr/>
            <p:nvPr/>
          </p:nvSpPr>
          <p:spPr>
            <a:xfrm flipH="1">
              <a:off x="8439849" y="3756639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78" name="矩形 1277"/>
            <p:cNvSpPr/>
            <p:nvPr/>
          </p:nvSpPr>
          <p:spPr>
            <a:xfrm flipH="1">
              <a:off x="8154097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79" name="矩形 1278"/>
            <p:cNvSpPr/>
            <p:nvPr/>
          </p:nvSpPr>
          <p:spPr>
            <a:xfrm flipH="1">
              <a:off x="8439849" y="4042391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80" name="矩形 1279"/>
            <p:cNvSpPr/>
            <p:nvPr/>
          </p:nvSpPr>
          <p:spPr>
            <a:xfrm flipH="1">
              <a:off x="8154097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81" name="矩形 1280"/>
            <p:cNvSpPr/>
            <p:nvPr/>
          </p:nvSpPr>
          <p:spPr>
            <a:xfrm flipH="1">
              <a:off x="8439849" y="4328143"/>
              <a:ext cx="285752" cy="285752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82" name="矩形 1281"/>
            <p:cNvSpPr/>
            <p:nvPr/>
          </p:nvSpPr>
          <p:spPr>
            <a:xfrm flipH="1">
              <a:off x="8154097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83" name="矩形 1282"/>
            <p:cNvSpPr/>
            <p:nvPr/>
          </p:nvSpPr>
          <p:spPr>
            <a:xfrm flipH="1">
              <a:off x="8439849" y="4613895"/>
              <a:ext cx="285752" cy="2857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84" name="TextBox 377"/>
            <p:cNvSpPr txBox="1"/>
            <p:nvPr/>
          </p:nvSpPr>
          <p:spPr>
            <a:xfrm>
              <a:off x="8080640" y="372551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5" name="TextBox 378"/>
            <p:cNvSpPr txBox="1"/>
            <p:nvPr/>
          </p:nvSpPr>
          <p:spPr>
            <a:xfrm>
              <a:off x="8080640" y="402165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6" name="TextBox 379"/>
            <p:cNvSpPr txBox="1"/>
            <p:nvPr/>
          </p:nvSpPr>
          <p:spPr>
            <a:xfrm>
              <a:off x="8080640" y="4300822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7" name="TextBox 380"/>
            <p:cNvSpPr txBox="1"/>
            <p:nvPr/>
          </p:nvSpPr>
          <p:spPr>
            <a:xfrm>
              <a:off x="8072858" y="4596247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00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8" name="TextBox 382"/>
            <p:cNvSpPr txBox="1"/>
            <p:nvPr/>
          </p:nvSpPr>
          <p:spPr>
            <a:xfrm>
              <a:off x="8376187" y="3686967"/>
              <a:ext cx="38496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a*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9" name="TextBox 383"/>
            <p:cNvSpPr txBox="1"/>
            <p:nvPr/>
          </p:nvSpPr>
          <p:spPr>
            <a:xfrm>
              <a:off x="8417695" y="4018393"/>
              <a:ext cx="29238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0" name="TextBox 384"/>
            <p:cNvSpPr txBox="1"/>
            <p:nvPr/>
          </p:nvSpPr>
          <p:spPr>
            <a:xfrm>
              <a:off x="8414298" y="4266889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1" name="TextBox 385"/>
            <p:cNvSpPr txBox="1"/>
            <p:nvPr/>
          </p:nvSpPr>
          <p:spPr>
            <a:xfrm>
              <a:off x="8422313" y="4546575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80" name="内容占位符 16">
            <a:extLst>
              <a:ext uri="{FF2B5EF4-FFF2-40B4-BE49-F238E27FC236}">
                <a16:creationId xmlns:a16="http://schemas.microsoft.com/office/drawing/2014/main" id="{47C94510-91B0-47D6-A6F4-2ADD2CEECF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1952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改进的</a:t>
            </a:r>
            <a:r>
              <a:rPr lang="en-US" altLang="zh-CN" dirty="0"/>
              <a:t>Clock</a:t>
            </a:r>
            <a:r>
              <a:rPr lang="zh-CN" altLang="en-US" dirty="0"/>
              <a:t>算法</a:t>
            </a:r>
          </a:p>
        </p:txBody>
      </p:sp>
      <p:sp>
        <p:nvSpPr>
          <p:cNvPr id="581" name="文本占位符 1">
            <a:extLst>
              <a:ext uri="{FF2B5EF4-FFF2-40B4-BE49-F238E27FC236}">
                <a16:creationId xmlns:a16="http://schemas.microsoft.com/office/drawing/2014/main" id="{1217C956-38AF-4DFC-9307-BD7986BF4F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582" name="文本占位符 2">
            <a:extLst>
              <a:ext uri="{FF2B5EF4-FFF2-40B4-BE49-F238E27FC236}">
                <a16:creationId xmlns:a16="http://schemas.microsoft.com/office/drawing/2014/main" id="{BE0C90FD-0366-47EA-A106-B838CE902A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583" name="文本占位符 3">
            <a:extLst>
              <a:ext uri="{FF2B5EF4-FFF2-40B4-BE49-F238E27FC236}">
                <a16:creationId xmlns:a16="http://schemas.microsoft.com/office/drawing/2014/main" id="{CB1AE7BF-D5C9-447B-9E96-F7D249AC9C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84" name="文本占位符 4">
            <a:extLst>
              <a:ext uri="{FF2B5EF4-FFF2-40B4-BE49-F238E27FC236}">
                <a16:creationId xmlns:a16="http://schemas.microsoft.com/office/drawing/2014/main" id="{109A31C0-8146-4ECF-8B70-023095CC2D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585" name="文本占位符 5">
            <a:extLst>
              <a:ext uri="{FF2B5EF4-FFF2-40B4-BE49-F238E27FC236}">
                <a16:creationId xmlns:a16="http://schemas.microsoft.com/office/drawing/2014/main" id="{268E380C-9A40-49AB-9D91-EB0708757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13401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06836 -0.00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06784 -2.96296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06875 -2.96296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0.06771 -2.96296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0694 -2.96296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2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5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0.06836 -0.00069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9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0.06836 -0.00069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000"/>
                            </p:stCondLst>
                            <p:childTnLst>
                              <p:par>
                                <p:cTn id="1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1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06836 -0.0007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000"/>
                            </p:stCondLst>
                            <p:childTnLst>
                              <p:par>
                                <p:cTn id="20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06927 -0.00093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 tmFilter="0, 0; .2, .5; .8, .5; 1, 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8" dur="250" autoRev="1" fill="hold"/>
                                        <p:tgtEl>
                                          <p:spTgt spid="1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500"/>
                            </p:stCondLst>
                            <p:childTnLst>
                              <p:par>
                                <p:cTn id="2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0.06836 -0.00069 " pathEditMode="relative" rAng="0" ptsTypes="AA">
                                      <p:cBhvr>
                                        <p:cTn id="252" dur="2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0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5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40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70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85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12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" grpId="0"/>
      <p:bldP spid="763" grpId="1"/>
      <p:bldP spid="763" grpId="2"/>
      <p:bldP spid="764" grpId="0"/>
      <p:bldP spid="764" grpId="1"/>
      <p:bldP spid="764" grpId="2"/>
      <p:bldP spid="765" grpId="0"/>
      <p:bldP spid="765" grpId="1"/>
      <p:bldP spid="765" grpId="2"/>
      <p:bldP spid="766" grpId="0"/>
      <p:bldP spid="766" grpId="1"/>
      <p:bldP spid="766" grpId="2"/>
      <p:bldP spid="1031" grpId="0"/>
      <p:bldP spid="1031" grpId="1"/>
      <p:bldP spid="1031" grpId="2"/>
      <p:bldP spid="1083" grpId="0"/>
      <p:bldP spid="1083" grpId="1"/>
      <p:bldP spid="1083" grpId="2"/>
      <p:bldP spid="1101" grpId="0"/>
      <p:bldP spid="1101" grpId="1"/>
      <p:bldP spid="1101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093134" y="1600767"/>
            <a:ext cx="6005731" cy="461665"/>
            <a:chOff x="1284441" y="1121331"/>
            <a:chExt cx="4504298" cy="346249"/>
          </a:xfrm>
        </p:grpSpPr>
        <p:sp>
          <p:nvSpPr>
            <p:cNvPr id="20" name="TextBox 19"/>
            <p:cNvSpPr txBox="1"/>
            <p:nvPr/>
          </p:nvSpPr>
          <p:spPr>
            <a:xfrm>
              <a:off x="1431021" y="1121331"/>
              <a:ext cx="435771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缺页时，置换访问次数最少的页面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219051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6" name="组合 5"/>
          <p:cNvGrpSpPr/>
          <p:nvPr/>
        </p:nvGrpSpPr>
        <p:grpSpPr>
          <a:xfrm>
            <a:off x="1627366" y="1604798"/>
            <a:ext cx="2302949" cy="502766"/>
            <a:chOff x="844524" y="771550"/>
            <a:chExt cx="1727212" cy="377074"/>
          </a:xfrm>
        </p:grpSpPr>
        <p:sp>
          <p:nvSpPr>
            <p:cNvPr id="10" name="TextBox 9"/>
            <p:cNvSpPr txBox="1"/>
            <p:nvPr/>
          </p:nvSpPr>
          <p:spPr>
            <a:xfrm>
              <a:off x="1175432" y="771550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思路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4524" y="771550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27366" y="2084853"/>
            <a:ext cx="2302949" cy="502766"/>
            <a:chOff x="844524" y="1440421"/>
            <a:chExt cx="1727212" cy="377074"/>
          </a:xfrm>
        </p:grpSpPr>
        <p:sp>
          <p:nvSpPr>
            <p:cNvPr id="18" name="TextBox 17"/>
            <p:cNvSpPr txBox="1"/>
            <p:nvPr/>
          </p:nvSpPr>
          <p:spPr>
            <a:xfrm>
              <a:off x="1175432" y="1440421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实现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44524" y="1440421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170145" y="2543956"/>
            <a:ext cx="4669164" cy="1265824"/>
            <a:chOff x="1284441" y="1764273"/>
            <a:chExt cx="3501873" cy="949368"/>
          </a:xfrm>
        </p:grpSpPr>
        <p:sp>
          <p:nvSpPr>
            <p:cNvPr id="21" name="TextBox 20"/>
            <p:cNvSpPr txBox="1"/>
            <p:nvPr/>
          </p:nvSpPr>
          <p:spPr>
            <a:xfrm>
              <a:off x="1431020" y="1764273"/>
              <a:ext cx="335529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每个页面设置一个访问计数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31021" y="2055649"/>
              <a:ext cx="314097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8466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访问页面时，访问计数加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149032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2" name="图片 4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87328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2" name="TextBox 31"/>
            <p:cNvSpPr txBox="1"/>
            <p:nvPr/>
          </p:nvSpPr>
          <p:spPr>
            <a:xfrm>
              <a:off x="1431020" y="2367392"/>
              <a:ext cx="335529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8466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缺页时，置换计数最小的页面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476401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11" name="组合 10"/>
          <p:cNvGrpSpPr/>
          <p:nvPr/>
        </p:nvGrpSpPr>
        <p:grpSpPr>
          <a:xfrm>
            <a:off x="1678050" y="3776913"/>
            <a:ext cx="2378681" cy="502766"/>
            <a:chOff x="859163" y="2678563"/>
            <a:chExt cx="1784011" cy="377074"/>
          </a:xfrm>
        </p:grpSpPr>
        <p:sp>
          <p:nvSpPr>
            <p:cNvPr id="19" name="TextBox 18"/>
            <p:cNvSpPr txBox="1"/>
            <p:nvPr/>
          </p:nvSpPr>
          <p:spPr>
            <a:xfrm>
              <a:off x="1177724" y="2678563"/>
              <a:ext cx="146545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特征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59163" y="2678563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170145" y="4183609"/>
            <a:ext cx="7050431" cy="1193670"/>
            <a:chOff x="1284441" y="2986875"/>
            <a:chExt cx="5287823" cy="895252"/>
          </a:xfrm>
        </p:grpSpPr>
        <p:sp>
          <p:nvSpPr>
            <p:cNvPr id="25" name="TextBox 24"/>
            <p:cNvSpPr txBox="1"/>
            <p:nvPr/>
          </p:nvSpPr>
          <p:spPr>
            <a:xfrm>
              <a:off x="1431021" y="2986875"/>
              <a:ext cx="1426467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算法开销大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31021" y="3276331"/>
              <a:ext cx="5141243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8466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开始时频繁使用，但以后不使用的页面很难置换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370347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0" name="图片 3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08847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8" name="TextBox 27"/>
            <p:cNvSpPr txBox="1"/>
            <p:nvPr/>
          </p:nvSpPr>
          <p:spPr>
            <a:xfrm>
              <a:off x="1663245" y="3566704"/>
              <a:ext cx="3140979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8466" lvl="1"/>
              <a:r>
                <a:rPr lang="zh-CN" altLang="en-US" sz="2133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解决方法：计数定期右移</a:t>
              </a:r>
              <a:endParaRPr lang="en-US" altLang="zh-TW" sz="2133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0" name="图片 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6665" y="3660720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13" name="组合 12"/>
          <p:cNvGrpSpPr/>
          <p:nvPr/>
        </p:nvGrpSpPr>
        <p:grpSpPr>
          <a:xfrm>
            <a:off x="1678050" y="5388033"/>
            <a:ext cx="4283695" cy="502766"/>
            <a:chOff x="859163" y="3864706"/>
            <a:chExt cx="3212771" cy="377074"/>
          </a:xfrm>
        </p:grpSpPr>
        <p:sp>
          <p:nvSpPr>
            <p:cNvPr id="27" name="TextBox 26"/>
            <p:cNvSpPr txBox="1"/>
            <p:nvPr/>
          </p:nvSpPr>
          <p:spPr>
            <a:xfrm>
              <a:off x="1177724" y="3864706"/>
              <a:ext cx="289421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TW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LRU</a:t>
              </a:r>
              <a:r>
                <a:rPr lang="zh-TW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en-US" altLang="zh-TW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LFU</a:t>
              </a:r>
              <a:r>
                <a:rPr lang="zh-TW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的区别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9163" y="3864706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13922" y="5874124"/>
            <a:ext cx="5439872" cy="856986"/>
            <a:chOff x="1277914" y="4156497"/>
            <a:chExt cx="4079904" cy="642740"/>
          </a:xfrm>
        </p:grpSpPr>
        <p:sp>
          <p:nvSpPr>
            <p:cNvPr id="31" name="TextBox 30"/>
            <p:cNvSpPr txBox="1"/>
            <p:nvPr/>
          </p:nvSpPr>
          <p:spPr>
            <a:xfrm>
              <a:off x="1435783" y="4156497"/>
              <a:ext cx="3922035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8466" lvl="1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LRU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关注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多久未访问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，时间越短越好</a:t>
              </a:r>
            </a:p>
          </p:txBody>
        </p:sp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914" y="425512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33" name="TextBox 32"/>
            <p:cNvSpPr txBox="1"/>
            <p:nvPr/>
          </p:nvSpPr>
          <p:spPr>
            <a:xfrm>
              <a:off x="1435783" y="4452988"/>
              <a:ext cx="3850597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LFU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关注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访问次数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，次数越多越好</a:t>
              </a:r>
            </a:p>
          </p:txBody>
        </p:sp>
        <p:pic>
          <p:nvPicPr>
            <p:cNvPr id="36" name="图片 3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914" y="4522736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C5476082-B898-4F95-9CC2-9D9BF9C7FB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8646919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最不常用算法（</a:t>
            </a:r>
            <a:r>
              <a:rPr lang="en-US" altLang="zh-CN" dirty="0"/>
              <a:t>Least Frequently Used, LFU</a:t>
            </a:r>
            <a:r>
              <a:rPr lang="zh-CN" altLang="en-US" dirty="0"/>
              <a:t>）</a:t>
            </a:r>
          </a:p>
        </p:txBody>
      </p:sp>
      <p:sp>
        <p:nvSpPr>
          <p:cNvPr id="44" name="文本占位符 1">
            <a:extLst>
              <a:ext uri="{FF2B5EF4-FFF2-40B4-BE49-F238E27FC236}">
                <a16:creationId xmlns:a16="http://schemas.microsoft.com/office/drawing/2014/main" id="{2CA945A5-84EA-419A-AB95-AC81D0DA1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46" name="文本占位符 2">
            <a:extLst>
              <a:ext uri="{FF2B5EF4-FFF2-40B4-BE49-F238E27FC236}">
                <a16:creationId xmlns:a16="http://schemas.microsoft.com/office/drawing/2014/main" id="{9366233D-1FFB-4CDD-A323-8F7A2A5B70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7" name="文本占位符 3">
            <a:extLst>
              <a:ext uri="{FF2B5EF4-FFF2-40B4-BE49-F238E27FC236}">
                <a16:creationId xmlns:a16="http://schemas.microsoft.com/office/drawing/2014/main" id="{4A3D7D2D-2B0B-4847-80A3-46E79D1972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0" name="文本占位符 4">
            <a:extLst>
              <a:ext uri="{FF2B5EF4-FFF2-40B4-BE49-F238E27FC236}">
                <a16:creationId xmlns:a16="http://schemas.microsoft.com/office/drawing/2014/main" id="{8978CF17-FA89-483C-8276-9F8C02F976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51" name="文本占位符 5">
            <a:extLst>
              <a:ext uri="{FF2B5EF4-FFF2-40B4-BE49-F238E27FC236}">
                <a16:creationId xmlns:a16="http://schemas.microsoft.com/office/drawing/2014/main" id="{BE0E2963-3BB9-43B4-B6F9-D6CAA3AFF4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291339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76581" y="3048790"/>
            <a:ext cx="8572560" cy="3360000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4267"/>
          </a:p>
        </p:txBody>
      </p:sp>
      <p:cxnSp>
        <p:nvCxnSpPr>
          <p:cNvPr id="13" name="直接连接符 12"/>
          <p:cNvCxnSpPr/>
          <p:nvPr/>
        </p:nvCxnSpPr>
        <p:spPr>
          <a:xfrm>
            <a:off x="2071831" y="3525044"/>
            <a:ext cx="8382059" cy="2117"/>
          </a:xfrm>
          <a:prstGeom prst="line">
            <a:avLst/>
          </a:prstGeom>
          <a:ln w="158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071831" y="4001297"/>
            <a:ext cx="8382059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071831" y="5906310"/>
            <a:ext cx="8382059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2516341" y="4927353"/>
            <a:ext cx="1714512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2612646" y="4452158"/>
            <a:ext cx="2667019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652584" y="2930021"/>
            <a:ext cx="979769" cy="530082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98698" y="291464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34122" y="291464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57079" y="291464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92146" y="291464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06637" y="291464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1338" y="291464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02762" y="291464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843085" y="3357828"/>
            <a:ext cx="735099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endParaRPr lang="zh-CN" altLang="en-US" sz="5867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24098" y="3357827"/>
            <a:ext cx="813101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2133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59164" y="3357828"/>
            <a:ext cx="712503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5333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82122" y="3357828"/>
            <a:ext cx="734784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endParaRPr lang="zh-CN" altLang="en-US" sz="2133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34122" y="335782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57079" y="3357828"/>
            <a:ext cx="700288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18</a:t>
            </a:r>
            <a:endParaRPr lang="zh-CN" altLang="en-US" sz="4800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92146" y="3357828"/>
            <a:ext cx="659165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4267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06636" y="3357828"/>
            <a:ext cx="800703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endParaRPr lang="zh-CN" altLang="en-US" sz="5333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71338" y="3357828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733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02762" y="335782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703543" y="385270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703543" y="431327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703543" y="4805214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03543" y="5281467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89695" y="3893697"/>
            <a:ext cx="80818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3733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382998" y="4341272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200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347591" y="4815231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3733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365321" y="525308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733" b="1" baseline="30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12853" y="2918390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024089" y="3474244"/>
            <a:ext cx="1464464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访问请求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018384" y="2997990"/>
            <a:ext cx="1161413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024089" y="5855511"/>
            <a:ext cx="1559715" cy="4206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133736" y="4389097"/>
            <a:ext cx="512961" cy="1418116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3200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物理帧号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200146" y="1672208"/>
            <a:ext cx="312777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执行在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个页帧中：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814533" y="2196672"/>
            <a:ext cx="6598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假定最初的访问次数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a-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＞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 b-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＞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 c-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＞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 d-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＞</a:t>
            </a:r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4" name="图片 133" descr="小点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5249" y="2342018"/>
            <a:ext cx="201421" cy="198663"/>
          </a:xfrm>
          <a:prstGeom prst="rect">
            <a:avLst/>
          </a:prstGeom>
          <a:effectLst/>
        </p:spPr>
      </p:pic>
      <p:sp>
        <p:nvSpPr>
          <p:cNvPr id="176" name="TextBox 175"/>
          <p:cNvSpPr txBox="1"/>
          <p:nvPr/>
        </p:nvSpPr>
        <p:spPr>
          <a:xfrm>
            <a:off x="7870083" y="291464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505087" y="2914643"/>
            <a:ext cx="648000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4267" b="1" baseline="-25000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72239" y="3852709"/>
            <a:ext cx="811784" cy="1938099"/>
            <a:chOff x="2359435" y="2891821"/>
            <a:chExt cx="608838" cy="1453574"/>
          </a:xfrm>
        </p:grpSpPr>
        <p:sp>
          <p:nvSpPr>
            <p:cNvPr id="60" name="TextBox 59"/>
            <p:cNvSpPr txBox="1"/>
            <p:nvPr/>
          </p:nvSpPr>
          <p:spPr>
            <a:xfrm>
              <a:off x="2382326" y="2891821"/>
              <a:ext cx="585947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TextBox 101"/>
            <p:cNvSpPr txBox="1"/>
            <p:nvPr/>
          </p:nvSpPr>
          <p:spPr>
            <a:xfrm>
              <a:off x="2410657" y="3263977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32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TextBox 103"/>
            <p:cNvSpPr txBox="1"/>
            <p:nvPr/>
          </p:nvSpPr>
          <p:spPr>
            <a:xfrm>
              <a:off x="2397399" y="39478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TextBox 102"/>
            <p:cNvSpPr txBox="1"/>
            <p:nvPr/>
          </p:nvSpPr>
          <p:spPr>
            <a:xfrm>
              <a:off x="2359435" y="3627891"/>
              <a:ext cx="56108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32288" y="3861747"/>
            <a:ext cx="781263" cy="1929060"/>
            <a:chOff x="2779471" y="2898600"/>
            <a:chExt cx="585947" cy="1446795"/>
          </a:xfrm>
        </p:grpSpPr>
        <p:sp>
          <p:nvSpPr>
            <p:cNvPr id="114" name="TextBox 59"/>
            <p:cNvSpPr txBox="1"/>
            <p:nvPr/>
          </p:nvSpPr>
          <p:spPr>
            <a:xfrm>
              <a:off x="2779471" y="2898600"/>
              <a:ext cx="585947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endParaRPr lang="zh-CN" altLang="en-US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TextBox 101"/>
            <p:cNvSpPr txBox="1"/>
            <p:nvPr/>
          </p:nvSpPr>
          <p:spPr>
            <a:xfrm>
              <a:off x="2835984" y="3263977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32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TextBox 103"/>
            <p:cNvSpPr txBox="1"/>
            <p:nvPr/>
          </p:nvSpPr>
          <p:spPr>
            <a:xfrm>
              <a:off x="2822726" y="3947833"/>
              <a:ext cx="48600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TextBox 102"/>
            <p:cNvSpPr txBox="1"/>
            <p:nvPr/>
          </p:nvSpPr>
          <p:spPr>
            <a:xfrm>
              <a:off x="2784762" y="3627891"/>
              <a:ext cx="56108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13816" y="3870784"/>
            <a:ext cx="781263" cy="1924672"/>
            <a:chOff x="3290617" y="2905379"/>
            <a:chExt cx="585947" cy="1443504"/>
          </a:xfrm>
        </p:grpSpPr>
        <p:sp>
          <p:nvSpPr>
            <p:cNvPr id="118" name="TextBox 59"/>
            <p:cNvSpPr txBox="1"/>
            <p:nvPr/>
          </p:nvSpPr>
          <p:spPr>
            <a:xfrm>
              <a:off x="3290617" y="2905379"/>
              <a:ext cx="585947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endParaRPr lang="zh-CN" altLang="en-US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TextBox 101"/>
            <p:cNvSpPr txBox="1"/>
            <p:nvPr/>
          </p:nvSpPr>
          <p:spPr>
            <a:xfrm>
              <a:off x="3347130" y="3270756"/>
              <a:ext cx="48600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32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TextBox 103"/>
            <p:cNvSpPr txBox="1"/>
            <p:nvPr/>
          </p:nvSpPr>
          <p:spPr>
            <a:xfrm>
              <a:off x="3333872" y="3951322"/>
              <a:ext cx="535816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TextBox 102"/>
            <p:cNvSpPr txBox="1"/>
            <p:nvPr/>
          </p:nvSpPr>
          <p:spPr>
            <a:xfrm>
              <a:off x="3295908" y="3634670"/>
              <a:ext cx="56108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55540" y="3846889"/>
            <a:ext cx="810305" cy="1948260"/>
            <a:chOff x="3771910" y="2887456"/>
            <a:chExt cx="607729" cy="1461195"/>
          </a:xfrm>
        </p:grpSpPr>
        <p:sp>
          <p:nvSpPr>
            <p:cNvPr id="123" name="TextBox 59"/>
            <p:cNvSpPr txBox="1"/>
            <p:nvPr/>
          </p:nvSpPr>
          <p:spPr>
            <a:xfrm>
              <a:off x="3771910" y="2887456"/>
              <a:ext cx="585947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endParaRPr lang="zh-CN" altLang="en-US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TextBox 101"/>
            <p:cNvSpPr txBox="1"/>
            <p:nvPr/>
          </p:nvSpPr>
          <p:spPr>
            <a:xfrm>
              <a:off x="3828423" y="3252833"/>
              <a:ext cx="5512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32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" name="TextBox 103"/>
            <p:cNvSpPr txBox="1"/>
            <p:nvPr/>
          </p:nvSpPr>
          <p:spPr>
            <a:xfrm>
              <a:off x="3815165" y="3951089"/>
              <a:ext cx="5358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0" name="TextBox 102"/>
            <p:cNvSpPr txBox="1"/>
            <p:nvPr/>
          </p:nvSpPr>
          <p:spPr>
            <a:xfrm>
              <a:off x="3777201" y="3616747"/>
              <a:ext cx="561080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16333" y="3845688"/>
            <a:ext cx="803251" cy="1948631"/>
            <a:chOff x="4792505" y="2886556"/>
            <a:chExt cx="602438" cy="1461473"/>
          </a:xfrm>
        </p:grpSpPr>
        <p:sp>
          <p:nvSpPr>
            <p:cNvPr id="138" name="TextBox 35"/>
            <p:cNvSpPr txBox="1"/>
            <p:nvPr/>
          </p:nvSpPr>
          <p:spPr>
            <a:xfrm>
              <a:off x="4863380" y="2886556"/>
              <a:ext cx="5252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18</a:t>
              </a:r>
              <a:endParaRPr lang="zh-CN" altLang="en-US" sz="48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9" name="TextBox 101"/>
            <p:cNvSpPr txBox="1"/>
            <p:nvPr/>
          </p:nvSpPr>
          <p:spPr>
            <a:xfrm>
              <a:off x="4843727" y="3237811"/>
              <a:ext cx="5512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32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0" name="TextBox 103"/>
            <p:cNvSpPr txBox="1"/>
            <p:nvPr/>
          </p:nvSpPr>
          <p:spPr>
            <a:xfrm>
              <a:off x="4830469" y="3950467"/>
              <a:ext cx="5358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TextBox 102"/>
            <p:cNvSpPr txBox="1"/>
            <p:nvPr/>
          </p:nvSpPr>
          <p:spPr>
            <a:xfrm>
              <a:off x="4792505" y="3601725"/>
              <a:ext cx="56108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6644322" y="3636968"/>
            <a:ext cx="312000" cy="2641033"/>
            <a:chOff x="4518037" y="1556793"/>
            <a:chExt cx="234000" cy="1980775"/>
          </a:xfrm>
        </p:grpSpPr>
        <p:sp>
          <p:nvSpPr>
            <p:cNvPr id="163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164" name="Oval 101"/>
            <p:cNvSpPr>
              <a:spLocks/>
            </p:cNvSpPr>
            <p:nvPr/>
          </p:nvSpPr>
          <p:spPr bwMode="auto">
            <a:xfrm>
              <a:off x="4518037" y="1556793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7988473" y="3636968"/>
            <a:ext cx="312000" cy="2641033"/>
            <a:chOff x="4518037" y="1556793"/>
            <a:chExt cx="234000" cy="1980775"/>
          </a:xfrm>
        </p:grpSpPr>
        <p:sp>
          <p:nvSpPr>
            <p:cNvPr id="166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167" name="Oval 101"/>
            <p:cNvSpPr>
              <a:spLocks/>
            </p:cNvSpPr>
            <p:nvPr/>
          </p:nvSpPr>
          <p:spPr bwMode="auto">
            <a:xfrm>
              <a:off x="4518037" y="1556793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8650226" y="3636968"/>
            <a:ext cx="312000" cy="2641033"/>
            <a:chOff x="4518037" y="1556793"/>
            <a:chExt cx="234000" cy="1980775"/>
          </a:xfrm>
        </p:grpSpPr>
        <p:sp>
          <p:nvSpPr>
            <p:cNvPr id="169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170" name="Oval 101"/>
            <p:cNvSpPr>
              <a:spLocks/>
            </p:cNvSpPr>
            <p:nvPr/>
          </p:nvSpPr>
          <p:spPr bwMode="auto">
            <a:xfrm>
              <a:off x="4518037" y="1556793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9381027" y="3622630"/>
            <a:ext cx="312000" cy="2641033"/>
            <a:chOff x="4518037" y="1556793"/>
            <a:chExt cx="234000" cy="1980775"/>
          </a:xfrm>
        </p:grpSpPr>
        <p:sp>
          <p:nvSpPr>
            <p:cNvPr id="172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173" name="Oval 101"/>
            <p:cNvSpPr>
              <a:spLocks/>
            </p:cNvSpPr>
            <p:nvPr/>
          </p:nvSpPr>
          <p:spPr bwMode="auto">
            <a:xfrm>
              <a:off x="4518037" y="1556793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9948130" y="3622630"/>
            <a:ext cx="312000" cy="2641033"/>
            <a:chOff x="4518037" y="1556793"/>
            <a:chExt cx="234000" cy="1980775"/>
          </a:xfrm>
        </p:grpSpPr>
        <p:sp>
          <p:nvSpPr>
            <p:cNvPr id="175" name="AutoShape 100"/>
            <p:cNvSpPr>
              <a:spLocks noChangeArrowheads="1"/>
            </p:cNvSpPr>
            <p:nvPr/>
          </p:nvSpPr>
          <p:spPr bwMode="auto">
            <a:xfrm>
              <a:off x="4549262" y="33575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178" name="Oval 101"/>
            <p:cNvSpPr>
              <a:spLocks/>
            </p:cNvSpPr>
            <p:nvPr/>
          </p:nvSpPr>
          <p:spPr bwMode="auto">
            <a:xfrm>
              <a:off x="4518037" y="1556793"/>
              <a:ext cx="234000" cy="234000"/>
            </a:xfrm>
            <a:prstGeom prst="ellipse">
              <a:avLst/>
            </a:prstGeom>
            <a:noFill/>
            <a:ln w="28575" cmpd="sng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179" name="TextBox 79"/>
          <p:cNvSpPr txBox="1"/>
          <p:nvPr/>
        </p:nvSpPr>
        <p:spPr>
          <a:xfrm>
            <a:off x="3722748" y="4831626"/>
            <a:ext cx="1047089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en-US" altLang="zh-CN" sz="2133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endParaRPr lang="zh-CN" altLang="en-US" sz="2133" b="1" baseline="30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0" name="TextBox 79"/>
          <p:cNvSpPr txBox="1"/>
          <p:nvPr/>
        </p:nvSpPr>
        <p:spPr>
          <a:xfrm>
            <a:off x="4298494" y="3863066"/>
            <a:ext cx="1047089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133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2133" b="1" baseline="30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1" name="TextBox 79"/>
          <p:cNvSpPr txBox="1"/>
          <p:nvPr/>
        </p:nvSpPr>
        <p:spPr>
          <a:xfrm>
            <a:off x="5012158" y="5265121"/>
            <a:ext cx="1047089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r>
              <a:rPr lang="en-US" altLang="zh-CN" sz="2133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endParaRPr lang="zh-CN" altLang="en-US" sz="2133" b="1" baseline="30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2" name="TextBox 79"/>
          <p:cNvSpPr txBox="1"/>
          <p:nvPr/>
        </p:nvSpPr>
        <p:spPr>
          <a:xfrm>
            <a:off x="5674823" y="4334057"/>
            <a:ext cx="1047089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133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2133" b="1" baseline="30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74102" y="3845890"/>
            <a:ext cx="891729" cy="1948631"/>
            <a:chOff x="4235831" y="2886707"/>
            <a:chExt cx="668797" cy="1461473"/>
          </a:xfrm>
        </p:grpSpPr>
        <p:sp>
          <p:nvSpPr>
            <p:cNvPr id="131" name="TextBox 35"/>
            <p:cNvSpPr txBox="1"/>
            <p:nvPr/>
          </p:nvSpPr>
          <p:spPr>
            <a:xfrm>
              <a:off x="4373065" y="2886707"/>
              <a:ext cx="5252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r>
                <a:rPr lang="en-US" altLang="zh-CN" sz="2133" b="1" baseline="30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18</a:t>
              </a:r>
              <a:endParaRPr lang="zh-CN" altLang="en-US" sz="4800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TextBox 101"/>
            <p:cNvSpPr txBox="1"/>
            <p:nvPr/>
          </p:nvSpPr>
          <p:spPr>
            <a:xfrm>
              <a:off x="4353412" y="3237962"/>
              <a:ext cx="5512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32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TextBox 103"/>
            <p:cNvSpPr txBox="1"/>
            <p:nvPr/>
          </p:nvSpPr>
          <p:spPr>
            <a:xfrm>
              <a:off x="4340154" y="3950618"/>
              <a:ext cx="5358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7" name="TextBox 102"/>
            <p:cNvSpPr txBox="1"/>
            <p:nvPr/>
          </p:nvSpPr>
          <p:spPr>
            <a:xfrm>
              <a:off x="4302190" y="3601876"/>
              <a:ext cx="56108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3" name="AutoShape 98"/>
            <p:cNvSpPr>
              <a:spLocks/>
            </p:cNvSpPr>
            <p:nvPr/>
          </p:nvSpPr>
          <p:spPr bwMode="auto">
            <a:xfrm>
              <a:off x="4235831" y="3168081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184" name="TextBox 79"/>
          <p:cNvSpPr txBox="1"/>
          <p:nvPr/>
        </p:nvSpPr>
        <p:spPr>
          <a:xfrm>
            <a:off x="7028562" y="4315231"/>
            <a:ext cx="1047089" cy="5300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 algn="ctr">
              <a:spcBef>
                <a:spcPct val="20000"/>
              </a:spcBef>
            </a:pPr>
            <a:r>
              <a:rPr lang="en-US" altLang="zh-CN" sz="4267" b="1" baseline="-25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133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endParaRPr lang="zh-CN" altLang="en-US" sz="2133" b="1" baseline="30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767186" y="3861674"/>
            <a:ext cx="882017" cy="1939031"/>
            <a:chOff x="5280644" y="2898545"/>
            <a:chExt cx="661513" cy="1454273"/>
          </a:xfrm>
        </p:grpSpPr>
        <p:sp>
          <p:nvSpPr>
            <p:cNvPr id="142" name="TextBox 35"/>
            <p:cNvSpPr txBox="1"/>
            <p:nvPr/>
          </p:nvSpPr>
          <p:spPr>
            <a:xfrm>
              <a:off x="5416941" y="2898545"/>
              <a:ext cx="5252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18</a:t>
              </a:r>
              <a:endParaRPr lang="zh-CN" altLang="en-US" sz="48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TextBox 103"/>
            <p:cNvSpPr txBox="1"/>
            <p:nvPr/>
          </p:nvSpPr>
          <p:spPr>
            <a:xfrm>
              <a:off x="5384030" y="3955256"/>
              <a:ext cx="5358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TextBox 102"/>
            <p:cNvSpPr txBox="1"/>
            <p:nvPr/>
          </p:nvSpPr>
          <p:spPr>
            <a:xfrm>
              <a:off x="5346066" y="3613714"/>
              <a:ext cx="561080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5" name="TextBox 33"/>
            <p:cNvSpPr txBox="1"/>
            <p:nvPr/>
          </p:nvSpPr>
          <p:spPr>
            <a:xfrm>
              <a:off x="5388596" y="3233547"/>
              <a:ext cx="551088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2133" b="1" baseline="30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19</a:t>
              </a:r>
              <a:endParaRPr lang="zh-CN" altLang="en-US" sz="2133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5" name="AutoShape 98"/>
            <p:cNvSpPr>
              <a:spLocks/>
            </p:cNvSpPr>
            <p:nvPr/>
          </p:nvSpPr>
          <p:spPr bwMode="auto">
            <a:xfrm>
              <a:off x="5280644" y="3513320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353903" y="3861674"/>
            <a:ext cx="890703" cy="1929431"/>
            <a:chOff x="5720682" y="2898545"/>
            <a:chExt cx="668027" cy="1447073"/>
          </a:xfrm>
        </p:grpSpPr>
        <p:sp>
          <p:nvSpPr>
            <p:cNvPr id="149" name="TextBox 35"/>
            <p:cNvSpPr txBox="1"/>
            <p:nvPr/>
          </p:nvSpPr>
          <p:spPr>
            <a:xfrm>
              <a:off x="5848542" y="2898545"/>
              <a:ext cx="5252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18</a:t>
              </a:r>
              <a:endParaRPr lang="zh-CN" altLang="en-US" sz="48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0" name="TextBox 103"/>
            <p:cNvSpPr txBox="1"/>
            <p:nvPr/>
          </p:nvSpPr>
          <p:spPr>
            <a:xfrm>
              <a:off x="5815631" y="3948056"/>
              <a:ext cx="5358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16</a:t>
              </a:r>
              <a:endParaRPr lang="zh-CN" altLang="en-US" sz="37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2" name="TextBox 33"/>
            <p:cNvSpPr txBox="1"/>
            <p:nvPr/>
          </p:nvSpPr>
          <p:spPr>
            <a:xfrm>
              <a:off x="5820197" y="3233547"/>
              <a:ext cx="551088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19</a:t>
              </a:r>
              <a:endParaRPr lang="zh-CN" altLang="en-US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3" name="TextBox 32"/>
            <p:cNvSpPr txBox="1"/>
            <p:nvPr/>
          </p:nvSpPr>
          <p:spPr>
            <a:xfrm>
              <a:off x="5854332" y="3622456"/>
              <a:ext cx="534377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2133" b="1" baseline="30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endParaRPr lang="zh-CN" altLang="en-US" sz="5333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6" name="AutoShape 98"/>
            <p:cNvSpPr>
              <a:spLocks/>
            </p:cNvSpPr>
            <p:nvPr/>
          </p:nvSpPr>
          <p:spPr bwMode="auto">
            <a:xfrm>
              <a:off x="5720682" y="3897543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92205" y="3839959"/>
            <a:ext cx="919595" cy="1956564"/>
            <a:chOff x="6274409" y="2882260"/>
            <a:chExt cx="689696" cy="1467423"/>
          </a:xfrm>
        </p:grpSpPr>
        <p:sp>
          <p:nvSpPr>
            <p:cNvPr id="154" name="TextBox 35"/>
            <p:cNvSpPr txBox="1"/>
            <p:nvPr/>
          </p:nvSpPr>
          <p:spPr>
            <a:xfrm>
              <a:off x="6379892" y="2882260"/>
              <a:ext cx="525216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18</a:t>
              </a:r>
              <a:endParaRPr lang="zh-CN" altLang="en-US" sz="480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5" name="TextBox 33"/>
            <p:cNvSpPr txBox="1"/>
            <p:nvPr/>
          </p:nvSpPr>
          <p:spPr>
            <a:xfrm>
              <a:off x="6351547" y="3217262"/>
              <a:ext cx="551088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19</a:t>
              </a:r>
              <a:endParaRPr lang="zh-CN" altLang="en-US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6" name="TextBox 32"/>
            <p:cNvSpPr txBox="1"/>
            <p:nvPr/>
          </p:nvSpPr>
          <p:spPr>
            <a:xfrm>
              <a:off x="6385682" y="3606171"/>
              <a:ext cx="534377" cy="39756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endParaRPr lang="zh-CN" altLang="en-US" sz="53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7" name="TextBox 31"/>
            <p:cNvSpPr txBox="1"/>
            <p:nvPr/>
          </p:nvSpPr>
          <p:spPr>
            <a:xfrm>
              <a:off x="6354279" y="3952122"/>
              <a:ext cx="609826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2133" b="1" baseline="30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endParaRPr lang="zh-CN" altLang="en-US" sz="2133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7" name="AutoShape 98"/>
            <p:cNvSpPr>
              <a:spLocks/>
            </p:cNvSpPr>
            <p:nvPr/>
          </p:nvSpPr>
          <p:spPr bwMode="auto">
            <a:xfrm>
              <a:off x="6274409" y="4246936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648964" y="3866019"/>
            <a:ext cx="958239" cy="1913855"/>
            <a:chOff x="6691978" y="2901805"/>
            <a:chExt cx="718679" cy="1435391"/>
          </a:xfrm>
        </p:grpSpPr>
        <p:sp>
          <p:nvSpPr>
            <p:cNvPr id="158" name="TextBox 33"/>
            <p:cNvSpPr txBox="1"/>
            <p:nvPr/>
          </p:nvSpPr>
          <p:spPr>
            <a:xfrm>
              <a:off x="6798099" y="3211975"/>
              <a:ext cx="551088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19</a:t>
              </a:r>
              <a:endParaRPr lang="zh-CN" altLang="en-US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9" name="TextBox 32"/>
            <p:cNvSpPr txBox="1"/>
            <p:nvPr/>
          </p:nvSpPr>
          <p:spPr>
            <a:xfrm>
              <a:off x="6832234" y="3600884"/>
              <a:ext cx="534377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endParaRPr lang="zh-CN" altLang="en-US" sz="53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0" name="TextBox 31"/>
            <p:cNvSpPr txBox="1"/>
            <p:nvPr/>
          </p:nvSpPr>
          <p:spPr>
            <a:xfrm>
              <a:off x="6800831" y="3939635"/>
              <a:ext cx="609826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en-US" altLang="zh-CN" sz="2133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endParaRPr lang="zh-CN" altLang="en-US" sz="2133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1" name="TextBox 30"/>
            <p:cNvSpPr txBox="1"/>
            <p:nvPr/>
          </p:nvSpPr>
          <p:spPr>
            <a:xfrm>
              <a:off x="6815788" y="2901805"/>
              <a:ext cx="551324" cy="3975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 algn="ctr">
                <a:spcBef>
                  <a:spcPct val="20000"/>
                </a:spcBef>
              </a:pPr>
              <a:r>
                <a:rPr lang="en-US" altLang="zh-CN" sz="4267" b="1" baseline="-25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r>
                <a:rPr lang="en-US" altLang="zh-CN" sz="2133" b="1" baseline="30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17</a:t>
              </a:r>
              <a:endParaRPr lang="zh-CN" altLang="en-US" sz="5867" b="1" baseline="30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8" name="AutoShape 98"/>
            <p:cNvSpPr>
              <a:spLocks/>
            </p:cNvSpPr>
            <p:nvPr/>
          </p:nvSpPr>
          <p:spPr bwMode="auto">
            <a:xfrm>
              <a:off x="6691978" y="3182044"/>
              <a:ext cx="228600" cy="76200"/>
            </a:xfrm>
            <a:prstGeom prst="rightArrow">
              <a:avLst>
                <a:gd name="adj1" fmla="val 50000"/>
                <a:gd name="adj2" fmla="val 74986"/>
              </a:avLst>
            </a:prstGeom>
            <a:solidFill>
              <a:srgbClr val="C00000"/>
            </a:solidFill>
            <a:ln w="28575" cmpd="sng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4267">
                <a:solidFill>
                  <a:srgbClr val="000099"/>
                </a:solidFill>
              </a:endParaRPr>
            </a:p>
          </p:txBody>
        </p:sp>
      </p:grpSp>
      <p:sp>
        <p:nvSpPr>
          <p:cNvPr id="41" name="内容占位符 40">
            <a:extLst>
              <a:ext uri="{FF2B5EF4-FFF2-40B4-BE49-F238E27FC236}">
                <a16:creationId xmlns:a16="http://schemas.microsoft.com/office/drawing/2014/main" id="{6DF2ADBA-5B86-4903-9B9A-EFE38560923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467342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LFU</a:t>
            </a:r>
            <a:r>
              <a:rPr lang="zh-CN" altLang="en-US" dirty="0"/>
              <a:t>算法示例</a:t>
            </a:r>
          </a:p>
        </p:txBody>
      </p:sp>
      <p:sp>
        <p:nvSpPr>
          <p:cNvPr id="151" name="文本占位符 1">
            <a:extLst>
              <a:ext uri="{FF2B5EF4-FFF2-40B4-BE49-F238E27FC236}">
                <a16:creationId xmlns:a16="http://schemas.microsoft.com/office/drawing/2014/main" id="{5310ADAB-8932-4B25-96D1-7E6EC10A5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89" name="文本占位符 2">
            <a:extLst>
              <a:ext uri="{FF2B5EF4-FFF2-40B4-BE49-F238E27FC236}">
                <a16:creationId xmlns:a16="http://schemas.microsoft.com/office/drawing/2014/main" id="{126D302B-4086-4119-AF0A-768C07D20E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90" name="文本占位符 3">
            <a:extLst>
              <a:ext uri="{FF2B5EF4-FFF2-40B4-BE49-F238E27FC236}">
                <a16:creationId xmlns:a16="http://schemas.microsoft.com/office/drawing/2014/main" id="{0224763A-2639-4F5A-BB41-3B6381181B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191" name="文本占位符 4">
            <a:extLst>
              <a:ext uri="{FF2B5EF4-FFF2-40B4-BE49-F238E27FC236}">
                <a16:creationId xmlns:a16="http://schemas.microsoft.com/office/drawing/2014/main" id="{D2EA8397-30D4-42A5-96BC-DD48AF39D1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192" name="文本占位符 5">
            <a:extLst>
              <a:ext uri="{FF2B5EF4-FFF2-40B4-BE49-F238E27FC236}">
                <a16:creationId xmlns:a16="http://schemas.microsoft.com/office/drawing/2014/main" id="{95DD5EFD-5DB4-4A88-82F1-69BB93A204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230554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79" grpId="1"/>
      <p:bldP spid="179" grpId="2"/>
      <p:bldP spid="180" grpId="0"/>
      <p:bldP spid="180" grpId="1"/>
      <p:bldP spid="180" grpId="2"/>
      <p:bldP spid="181" grpId="0"/>
      <p:bldP spid="181" grpId="1"/>
      <p:bldP spid="181" grpId="2"/>
      <p:bldP spid="182" grpId="0"/>
      <p:bldP spid="182" grpId="1"/>
      <p:bldP spid="182" grpId="2"/>
      <p:bldP spid="184" grpId="0"/>
      <p:bldP spid="184" grpId="1"/>
      <p:bldP spid="184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70299" y="4390549"/>
            <a:ext cx="5617204" cy="872748"/>
            <a:chOff x="859163" y="2830210"/>
            <a:chExt cx="4212903" cy="654561"/>
          </a:xfrm>
        </p:grpSpPr>
        <p:sp>
          <p:nvSpPr>
            <p:cNvPr id="19" name="TextBox 18"/>
            <p:cNvSpPr txBox="1"/>
            <p:nvPr/>
          </p:nvSpPr>
          <p:spPr>
            <a:xfrm>
              <a:off x="1177724" y="2830210"/>
              <a:ext cx="146545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思考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1021" y="3138522"/>
              <a:ext cx="3641045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哪些置换算法没有</a:t>
              </a:r>
              <a:r>
                <a:rPr lang="en-US" altLang="zh-CN" sz="24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Belady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现象？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0" name="图片 3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3240123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5" name="TextBox 44"/>
            <p:cNvSpPr txBox="1"/>
            <p:nvPr/>
          </p:nvSpPr>
          <p:spPr>
            <a:xfrm>
              <a:off x="859163" y="2830210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50780" y="3070489"/>
            <a:ext cx="8684744" cy="1281969"/>
            <a:chOff x="844524" y="1925890"/>
            <a:chExt cx="6513558" cy="961477"/>
          </a:xfrm>
        </p:grpSpPr>
        <p:sp>
          <p:nvSpPr>
            <p:cNvPr id="18" name="TextBox 17"/>
            <p:cNvSpPr txBox="1"/>
            <p:nvPr/>
          </p:nvSpPr>
          <p:spPr>
            <a:xfrm>
              <a:off x="1175432" y="1925890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原因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31020" y="2249742"/>
              <a:ext cx="5927062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FIFO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算法的置换特征与进程访问内存的动态特征矛盾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31021" y="2541118"/>
              <a:ext cx="5661259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8466" lvl="1"/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被它置换出去的页面并不一定是进程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近期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不会访问的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634501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42" name="图片 4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358751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8" name="TextBox 47"/>
            <p:cNvSpPr txBox="1"/>
            <p:nvPr/>
          </p:nvSpPr>
          <p:spPr>
            <a:xfrm>
              <a:off x="844524" y="1925890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50781" y="1723740"/>
            <a:ext cx="8779993" cy="1297372"/>
            <a:chOff x="844524" y="1001553"/>
            <a:chExt cx="6584995" cy="973029"/>
          </a:xfrm>
        </p:grpSpPr>
        <p:sp>
          <p:nvSpPr>
            <p:cNvPr id="10" name="TextBox 9"/>
            <p:cNvSpPr txBox="1"/>
            <p:nvPr/>
          </p:nvSpPr>
          <p:spPr>
            <a:xfrm>
              <a:off x="1175432" y="1001553"/>
              <a:ext cx="1396304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现象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31020" y="1351334"/>
              <a:ext cx="5998499" cy="62324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采用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FIFO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等算法时，可能出现分配的物理页面数增加，缺页次数反而升高的异常现象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51052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49" name="TextBox 48"/>
            <p:cNvSpPr txBox="1"/>
            <p:nvPr/>
          </p:nvSpPr>
          <p:spPr>
            <a:xfrm>
              <a:off x="844524" y="1001553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8A288175-7DA6-4647-ABE4-12201C92B1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385589" cy="11069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Belady</a:t>
            </a:r>
            <a:r>
              <a:rPr lang="zh-CN" altLang="en-US" dirty="0"/>
              <a:t>现象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F73E2FD3-8715-4C93-B3B4-EAAE21DF95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C9379E02-3D9C-4294-84B5-49E820FEE6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2220784A-1C28-4C6F-9F72-AD6B51EA13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9D28DCE4-03D2-4C4D-913B-7B16BE63C3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3402C3E1-FAD1-4C4C-9102-9C4FC207AE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/>
          <p:cNvSpPr/>
          <p:nvPr/>
        </p:nvSpPr>
        <p:spPr>
          <a:xfrm>
            <a:off x="1809720" y="2899268"/>
            <a:ext cx="8572560" cy="3127995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55" name="直接连接符 154"/>
          <p:cNvCxnSpPr/>
          <p:nvPr/>
        </p:nvCxnSpPr>
        <p:spPr>
          <a:xfrm rot="10800000" flipH="1">
            <a:off x="1836001" y="3494843"/>
            <a:ext cx="85200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rot="10800000" flipH="1">
            <a:off x="1836001" y="5421868"/>
            <a:ext cx="85200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rot="10800000" flipH="1">
            <a:off x="1836001" y="4801683"/>
            <a:ext cx="85200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rot="10800000" flipH="1">
            <a:off x="1836001" y="4179379"/>
            <a:ext cx="85200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flipH="1">
            <a:off x="9861451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>
            <a:off x="9289947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H="1">
            <a:off x="8718443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 flipH="1">
            <a:off x="8157523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 flipH="1">
            <a:off x="7575435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 flipH="1">
            <a:off x="7003931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 flipH="1">
            <a:off x="6432427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 flipH="1">
            <a:off x="5871507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 flipH="1">
            <a:off x="5289417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 flipH="1">
            <a:off x="4717913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 flipH="1">
            <a:off x="4146411" y="2917601"/>
            <a:ext cx="2117" cy="307200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flipH="1">
            <a:off x="3568256" y="2917602"/>
            <a:ext cx="10885" cy="3109661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2053013" y="2950519"/>
            <a:ext cx="95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FIFO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203139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783607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5346147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926615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489155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7069623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632163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8188501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8751041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9331509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9894049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632163" y="3587903"/>
            <a:ext cx="436809" cy="1755644"/>
            <a:chOff x="5327338" y="2607563"/>
            <a:chExt cx="327607" cy="1316733"/>
          </a:xfrm>
        </p:grpSpPr>
        <p:sp>
          <p:nvSpPr>
            <p:cNvPr id="205" name="TextBox 204"/>
            <p:cNvSpPr txBox="1"/>
            <p:nvPr/>
          </p:nvSpPr>
          <p:spPr>
            <a:xfrm>
              <a:off x="5327338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327338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327338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188501" y="3587903"/>
            <a:ext cx="436809" cy="1755644"/>
            <a:chOff x="5744591" y="2607563"/>
            <a:chExt cx="327607" cy="1316733"/>
          </a:xfrm>
        </p:grpSpPr>
        <p:sp>
          <p:nvSpPr>
            <p:cNvPr id="206" name="TextBox 205"/>
            <p:cNvSpPr txBox="1"/>
            <p:nvPr/>
          </p:nvSpPr>
          <p:spPr>
            <a:xfrm>
              <a:off x="5744591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5744591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744591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94049" y="3587903"/>
            <a:ext cx="436809" cy="1755644"/>
            <a:chOff x="7023752" y="2607563"/>
            <a:chExt cx="327607" cy="1316733"/>
          </a:xfrm>
        </p:grpSpPr>
        <p:sp>
          <p:nvSpPr>
            <p:cNvPr id="209" name="TextBox 208"/>
            <p:cNvSpPr txBox="1"/>
            <p:nvPr/>
          </p:nvSpPr>
          <p:spPr>
            <a:xfrm>
              <a:off x="7023752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7023752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7023752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2291041" y="4846260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头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920522" y="5453386"/>
            <a:ext cx="149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3672275" y="2950520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957762" y="1715950"/>
            <a:ext cx="7340651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访问顺序 : 1, 2, 3, 4, 1, 2, 5, 1, 2, 3, 4, 5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957763" y="2341464"/>
            <a:ext cx="5915421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物理页面数: 3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2053013" y="3587904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尾</a:t>
            </a:r>
          </a:p>
        </p:txBody>
      </p:sp>
      <p:sp>
        <p:nvSpPr>
          <p:cNvPr id="87" name="TextBox 247"/>
          <p:cNvSpPr txBox="1"/>
          <p:nvPr/>
        </p:nvSpPr>
        <p:spPr>
          <a:xfrm>
            <a:off x="2293256" y="4226074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头</a:t>
            </a:r>
          </a:p>
        </p:txBody>
      </p:sp>
      <p:sp>
        <p:nvSpPr>
          <p:cNvPr id="88" name="TextBox 247"/>
          <p:cNvSpPr txBox="1"/>
          <p:nvPr/>
        </p:nvSpPr>
        <p:spPr>
          <a:xfrm>
            <a:off x="2299231" y="3597044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头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640599" y="3587903"/>
            <a:ext cx="436809" cy="2231704"/>
            <a:chOff x="2333665" y="2607563"/>
            <a:chExt cx="327607" cy="1673778"/>
          </a:xfrm>
        </p:grpSpPr>
        <p:sp>
          <p:nvSpPr>
            <p:cNvPr id="198" name="TextBox 197"/>
            <p:cNvSpPr txBox="1"/>
            <p:nvPr/>
          </p:nvSpPr>
          <p:spPr>
            <a:xfrm>
              <a:off x="2333665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AutoShape 100"/>
            <p:cNvSpPr>
              <a:spLocks noChangeArrowheads="1"/>
            </p:cNvSpPr>
            <p:nvPr/>
          </p:nvSpPr>
          <p:spPr bwMode="auto">
            <a:xfrm>
              <a:off x="2404738" y="4101341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203139" y="3587903"/>
            <a:ext cx="436809" cy="2237507"/>
            <a:chOff x="2755570" y="2607563"/>
            <a:chExt cx="327607" cy="1678130"/>
          </a:xfrm>
        </p:grpSpPr>
        <p:sp>
          <p:nvSpPr>
            <p:cNvPr id="199" name="TextBox 198"/>
            <p:cNvSpPr txBox="1"/>
            <p:nvPr/>
          </p:nvSpPr>
          <p:spPr>
            <a:xfrm>
              <a:off x="2755570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755570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0" name="AutoShape 100"/>
            <p:cNvSpPr>
              <a:spLocks noChangeArrowheads="1"/>
            </p:cNvSpPr>
            <p:nvPr/>
          </p:nvSpPr>
          <p:spPr bwMode="auto">
            <a:xfrm>
              <a:off x="2838840" y="4105693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83607" y="3587903"/>
            <a:ext cx="436809" cy="2237507"/>
            <a:chOff x="3190921" y="2607563"/>
            <a:chExt cx="327607" cy="1678130"/>
          </a:xfrm>
        </p:grpSpPr>
        <p:sp>
          <p:nvSpPr>
            <p:cNvPr id="200" name="TextBox 199"/>
            <p:cNvSpPr txBox="1"/>
            <p:nvPr/>
          </p:nvSpPr>
          <p:spPr>
            <a:xfrm>
              <a:off x="3190921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190921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3190921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AutoShape 100"/>
            <p:cNvSpPr>
              <a:spLocks noChangeArrowheads="1"/>
            </p:cNvSpPr>
            <p:nvPr/>
          </p:nvSpPr>
          <p:spPr bwMode="auto">
            <a:xfrm>
              <a:off x="3257942" y="4105693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46147" y="3587903"/>
            <a:ext cx="436809" cy="2237507"/>
            <a:chOff x="3612826" y="2607563"/>
            <a:chExt cx="327607" cy="1678130"/>
          </a:xfrm>
        </p:grpSpPr>
        <p:sp>
          <p:nvSpPr>
            <p:cNvPr id="201" name="TextBox 200"/>
            <p:cNvSpPr txBox="1"/>
            <p:nvPr/>
          </p:nvSpPr>
          <p:spPr>
            <a:xfrm>
              <a:off x="3612826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612826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612826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AutoShape 100"/>
            <p:cNvSpPr>
              <a:spLocks noChangeArrowheads="1"/>
            </p:cNvSpPr>
            <p:nvPr/>
          </p:nvSpPr>
          <p:spPr bwMode="auto">
            <a:xfrm>
              <a:off x="3691418" y="4105693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26615" y="3587903"/>
            <a:ext cx="436809" cy="2228339"/>
            <a:chOff x="4048177" y="2607563"/>
            <a:chExt cx="327607" cy="1671254"/>
          </a:xfrm>
        </p:grpSpPr>
        <p:sp>
          <p:nvSpPr>
            <p:cNvPr id="202" name="TextBox 201"/>
            <p:cNvSpPr txBox="1"/>
            <p:nvPr/>
          </p:nvSpPr>
          <p:spPr>
            <a:xfrm>
              <a:off x="4048177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048177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4048177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AutoShape 100"/>
            <p:cNvSpPr>
              <a:spLocks noChangeArrowheads="1"/>
            </p:cNvSpPr>
            <p:nvPr/>
          </p:nvSpPr>
          <p:spPr bwMode="auto">
            <a:xfrm>
              <a:off x="4110520" y="4098817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89155" y="3587903"/>
            <a:ext cx="436809" cy="2223340"/>
            <a:chOff x="4470082" y="2607563"/>
            <a:chExt cx="327607" cy="1667505"/>
          </a:xfrm>
        </p:grpSpPr>
        <p:sp>
          <p:nvSpPr>
            <p:cNvPr id="203" name="TextBox 202"/>
            <p:cNvSpPr txBox="1"/>
            <p:nvPr/>
          </p:nvSpPr>
          <p:spPr>
            <a:xfrm>
              <a:off x="4470082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4470082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470082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AutoShape 100"/>
            <p:cNvSpPr>
              <a:spLocks noChangeArrowheads="1"/>
            </p:cNvSpPr>
            <p:nvPr/>
          </p:nvSpPr>
          <p:spPr bwMode="auto">
            <a:xfrm>
              <a:off x="4529622" y="40950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069623" y="3587903"/>
            <a:ext cx="436809" cy="2223340"/>
            <a:chOff x="4905433" y="2607563"/>
            <a:chExt cx="327607" cy="1667505"/>
          </a:xfrm>
        </p:grpSpPr>
        <p:sp>
          <p:nvSpPr>
            <p:cNvPr id="204" name="TextBox 203"/>
            <p:cNvSpPr txBox="1"/>
            <p:nvPr/>
          </p:nvSpPr>
          <p:spPr>
            <a:xfrm>
              <a:off x="4905433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4905433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05433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AutoShape 100"/>
            <p:cNvSpPr>
              <a:spLocks noChangeArrowheads="1"/>
            </p:cNvSpPr>
            <p:nvPr/>
          </p:nvSpPr>
          <p:spPr bwMode="auto">
            <a:xfrm>
              <a:off x="4956662" y="40950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751041" y="3587903"/>
            <a:ext cx="436809" cy="2223340"/>
            <a:chOff x="6166496" y="2607563"/>
            <a:chExt cx="327607" cy="1667505"/>
          </a:xfrm>
        </p:grpSpPr>
        <p:sp>
          <p:nvSpPr>
            <p:cNvPr id="207" name="TextBox 206"/>
            <p:cNvSpPr txBox="1"/>
            <p:nvPr/>
          </p:nvSpPr>
          <p:spPr>
            <a:xfrm>
              <a:off x="6166496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6166496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166496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AutoShape 100"/>
            <p:cNvSpPr>
              <a:spLocks noChangeArrowheads="1"/>
            </p:cNvSpPr>
            <p:nvPr/>
          </p:nvSpPr>
          <p:spPr bwMode="auto">
            <a:xfrm>
              <a:off x="6248153" y="40950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331509" y="3587903"/>
            <a:ext cx="436809" cy="2223340"/>
            <a:chOff x="6601847" y="2607563"/>
            <a:chExt cx="327607" cy="1667505"/>
          </a:xfrm>
        </p:grpSpPr>
        <p:sp>
          <p:nvSpPr>
            <p:cNvPr id="208" name="TextBox 207"/>
            <p:cNvSpPr txBox="1"/>
            <p:nvPr/>
          </p:nvSpPr>
          <p:spPr>
            <a:xfrm>
              <a:off x="6601847" y="2607563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601847" y="3111319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601847" y="357804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AutoShape 100"/>
            <p:cNvSpPr>
              <a:spLocks noChangeArrowheads="1"/>
            </p:cNvSpPr>
            <p:nvPr/>
          </p:nvSpPr>
          <p:spPr bwMode="auto">
            <a:xfrm>
              <a:off x="6675032" y="409506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sp>
        <p:nvSpPr>
          <p:cNvPr id="130" name="TextBox 84"/>
          <p:cNvSpPr txBox="1"/>
          <p:nvPr/>
        </p:nvSpPr>
        <p:spPr>
          <a:xfrm>
            <a:off x="4915473" y="2349552"/>
            <a:ext cx="5915421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缺页次数: 9</a:t>
            </a:r>
            <a:endParaRPr lang="zh-CN" altLang="en-US" sz="2667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E820491-A27A-4823-9FBD-3AA3FE0D97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471096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FIFO</a:t>
            </a:r>
            <a:r>
              <a:rPr lang="zh-CN" altLang="en-US" dirty="0"/>
              <a:t>算法有</a:t>
            </a:r>
            <a:r>
              <a:rPr lang="en-US" altLang="zh-CN" dirty="0" err="1"/>
              <a:t>Belady</a:t>
            </a:r>
            <a:r>
              <a:rPr lang="zh-CN" altLang="en-US" dirty="0"/>
              <a:t>现象</a:t>
            </a:r>
          </a:p>
        </p:txBody>
      </p:sp>
      <p:sp>
        <p:nvSpPr>
          <p:cNvPr id="101" name="文本占位符 1">
            <a:extLst>
              <a:ext uri="{FF2B5EF4-FFF2-40B4-BE49-F238E27FC236}">
                <a16:creationId xmlns:a16="http://schemas.microsoft.com/office/drawing/2014/main" id="{5241020E-55A6-41EF-81B8-7FF2520A8C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02" name="文本占位符 2">
            <a:extLst>
              <a:ext uri="{FF2B5EF4-FFF2-40B4-BE49-F238E27FC236}">
                <a16:creationId xmlns:a16="http://schemas.microsoft.com/office/drawing/2014/main" id="{5B17A760-2F8D-4F0F-827E-B09BED1DF9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03" name="文本占位符 3">
            <a:extLst>
              <a:ext uri="{FF2B5EF4-FFF2-40B4-BE49-F238E27FC236}">
                <a16:creationId xmlns:a16="http://schemas.microsoft.com/office/drawing/2014/main" id="{878B9110-E007-48C5-96D4-9789979F5B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104" name="文本占位符 4">
            <a:extLst>
              <a:ext uri="{FF2B5EF4-FFF2-40B4-BE49-F238E27FC236}">
                <a16:creationId xmlns:a16="http://schemas.microsoft.com/office/drawing/2014/main" id="{2334BC17-B562-4049-8D7A-E92E10594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105" name="文本占位符 5">
            <a:extLst>
              <a:ext uri="{FF2B5EF4-FFF2-40B4-BE49-F238E27FC236}">
                <a16:creationId xmlns:a16="http://schemas.microsoft.com/office/drawing/2014/main" id="{922D4C97-FC5A-425D-8441-F6BD9506FE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  <p:bldP spid="247" grpId="0"/>
      <p:bldP spid="87" grpId="0"/>
      <p:bldP spid="87" grpId="1"/>
      <p:bldP spid="88" grpId="0"/>
      <p:bldP spid="88" grpId="1"/>
      <p:bldP spid="1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/>
          <p:cNvSpPr/>
          <p:nvPr/>
        </p:nvSpPr>
        <p:spPr>
          <a:xfrm>
            <a:off x="1748663" y="2854042"/>
            <a:ext cx="8572560" cy="3725485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55" name="直接连接符 154"/>
          <p:cNvCxnSpPr/>
          <p:nvPr/>
        </p:nvCxnSpPr>
        <p:spPr>
          <a:xfrm rot="10800000" flipH="1">
            <a:off x="1774944" y="3449615"/>
            <a:ext cx="85200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rot="10800000" flipH="1">
            <a:off x="1774944" y="5376640"/>
            <a:ext cx="85200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rot="10800000" flipH="1">
            <a:off x="1774944" y="4756455"/>
            <a:ext cx="85200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rot="10800000" flipH="1">
            <a:off x="1774944" y="4134151"/>
            <a:ext cx="85200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rot="5400000">
            <a:off x="7963052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rot="5400000">
            <a:off x="7391548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rot="5400000">
            <a:off x="6820044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 rot="5400000">
            <a:off x="6259124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 rot="5400000">
            <a:off x="5677036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 rot="5400000">
            <a:off x="5105532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 rot="5400000">
            <a:off x="4534028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 rot="5400000">
            <a:off x="3973108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 rot="5400000">
            <a:off x="3391019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 rot="5400000">
            <a:off x="2819515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 rot="5400000">
            <a:off x="2248012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rot="5400000">
            <a:off x="1678625" y="4709715"/>
            <a:ext cx="36768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1991956" y="2905291"/>
            <a:ext cx="95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FIFO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142082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4722550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5285090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865558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428098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7008566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571106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8127444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8689984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9270452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9832992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1991956" y="3542676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尾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763455" y="6031307"/>
            <a:ext cx="163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3611218" y="2905292"/>
            <a:ext cx="436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896705" y="1730277"/>
            <a:ext cx="7340651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访问顺序 : 1, 2, 3, 4, 1, 2, 5, 1, 2, 3, 4, 5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1896705" y="2336111"/>
            <a:ext cx="353204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物理页面数: 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4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Times New Roman" charset="0"/>
            </a:endParaRPr>
          </a:p>
        </p:txBody>
      </p:sp>
      <p:cxnSp>
        <p:nvCxnSpPr>
          <p:cNvPr id="260" name="直接连接符 259"/>
          <p:cNvCxnSpPr/>
          <p:nvPr/>
        </p:nvCxnSpPr>
        <p:spPr>
          <a:xfrm rot="10800000" flipH="1">
            <a:off x="1774944" y="6012255"/>
            <a:ext cx="8520000" cy="211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2223204" y="5448376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头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865558" y="3542675"/>
            <a:ext cx="436809" cy="2367365"/>
            <a:chOff x="4048177" y="2418881"/>
            <a:chExt cx="327607" cy="1775524"/>
          </a:xfrm>
        </p:grpSpPr>
        <p:sp>
          <p:nvSpPr>
            <p:cNvPr id="202" name="TextBox 201"/>
            <p:cNvSpPr txBox="1"/>
            <p:nvPr/>
          </p:nvSpPr>
          <p:spPr>
            <a:xfrm>
              <a:off x="4048177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048177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4048177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048177" y="3848156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28098" y="3542675"/>
            <a:ext cx="436809" cy="2367365"/>
            <a:chOff x="4470082" y="2418881"/>
            <a:chExt cx="327607" cy="1775524"/>
          </a:xfrm>
        </p:grpSpPr>
        <p:sp>
          <p:nvSpPr>
            <p:cNvPr id="203" name="TextBox 202"/>
            <p:cNvSpPr txBox="1"/>
            <p:nvPr/>
          </p:nvSpPr>
          <p:spPr>
            <a:xfrm>
              <a:off x="4470082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4470082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470082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4470082" y="3848156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8" name="TextBox 270"/>
          <p:cNvSpPr txBox="1"/>
          <p:nvPr/>
        </p:nvSpPr>
        <p:spPr>
          <a:xfrm>
            <a:off x="2216651" y="4835277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头</a:t>
            </a:r>
          </a:p>
        </p:txBody>
      </p:sp>
      <p:sp>
        <p:nvSpPr>
          <p:cNvPr id="109" name="TextBox 270"/>
          <p:cNvSpPr txBox="1"/>
          <p:nvPr/>
        </p:nvSpPr>
        <p:spPr>
          <a:xfrm>
            <a:off x="2223732" y="4172789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头</a:t>
            </a:r>
          </a:p>
        </p:txBody>
      </p:sp>
      <p:sp>
        <p:nvSpPr>
          <p:cNvPr id="110" name="TextBox 270"/>
          <p:cNvSpPr txBox="1"/>
          <p:nvPr/>
        </p:nvSpPr>
        <p:spPr>
          <a:xfrm>
            <a:off x="2247091" y="3551142"/>
            <a:ext cx="104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头</a:t>
            </a:r>
          </a:p>
        </p:txBody>
      </p:sp>
      <p:sp>
        <p:nvSpPr>
          <p:cNvPr id="112" name="TextBox 257"/>
          <p:cNvSpPr txBox="1"/>
          <p:nvPr/>
        </p:nvSpPr>
        <p:spPr>
          <a:xfrm>
            <a:off x="4904971" y="2336111"/>
            <a:ext cx="3004539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缺页次数: </a:t>
            </a:r>
            <a:r>
              <a:rPr lang="en-US" altLang="zh-CN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10</a:t>
            </a:r>
            <a:endParaRPr lang="zh-CN" altLang="en-US" sz="2667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Times New Roman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79542" y="3542675"/>
            <a:ext cx="436809" cy="2859099"/>
            <a:chOff x="2333665" y="2418881"/>
            <a:chExt cx="327607" cy="2144324"/>
          </a:xfrm>
        </p:grpSpPr>
        <p:sp>
          <p:nvSpPr>
            <p:cNvPr id="198" name="TextBox 197"/>
            <p:cNvSpPr txBox="1"/>
            <p:nvPr/>
          </p:nvSpPr>
          <p:spPr>
            <a:xfrm>
              <a:off x="2333665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AutoShape 100"/>
            <p:cNvSpPr>
              <a:spLocks noChangeArrowheads="1"/>
            </p:cNvSpPr>
            <p:nvPr/>
          </p:nvSpPr>
          <p:spPr bwMode="auto">
            <a:xfrm>
              <a:off x="2384322" y="4383205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142082" y="3542675"/>
            <a:ext cx="436809" cy="2848048"/>
            <a:chOff x="2755570" y="2418881"/>
            <a:chExt cx="327607" cy="2136036"/>
          </a:xfrm>
        </p:grpSpPr>
        <p:sp>
          <p:nvSpPr>
            <p:cNvPr id="199" name="TextBox 198"/>
            <p:cNvSpPr txBox="1"/>
            <p:nvPr/>
          </p:nvSpPr>
          <p:spPr>
            <a:xfrm>
              <a:off x="2755570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755570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AutoShape 100"/>
            <p:cNvSpPr>
              <a:spLocks noChangeArrowheads="1"/>
            </p:cNvSpPr>
            <p:nvPr/>
          </p:nvSpPr>
          <p:spPr bwMode="auto">
            <a:xfrm>
              <a:off x="2829373" y="4374917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22550" y="3542675"/>
            <a:ext cx="436809" cy="2848048"/>
            <a:chOff x="3190921" y="2418881"/>
            <a:chExt cx="327607" cy="2136036"/>
          </a:xfrm>
        </p:grpSpPr>
        <p:sp>
          <p:nvSpPr>
            <p:cNvPr id="200" name="TextBox 199"/>
            <p:cNvSpPr txBox="1"/>
            <p:nvPr/>
          </p:nvSpPr>
          <p:spPr>
            <a:xfrm>
              <a:off x="3190921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190921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3190921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AutoShape 100"/>
            <p:cNvSpPr>
              <a:spLocks noChangeArrowheads="1"/>
            </p:cNvSpPr>
            <p:nvPr/>
          </p:nvSpPr>
          <p:spPr bwMode="auto">
            <a:xfrm>
              <a:off x="3255456" y="4374917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285090" y="3542675"/>
            <a:ext cx="477449" cy="2848048"/>
            <a:chOff x="3612826" y="2418881"/>
            <a:chExt cx="358087" cy="2136036"/>
          </a:xfrm>
        </p:grpSpPr>
        <p:sp>
          <p:nvSpPr>
            <p:cNvPr id="201" name="TextBox 200"/>
            <p:cNvSpPr txBox="1"/>
            <p:nvPr/>
          </p:nvSpPr>
          <p:spPr>
            <a:xfrm>
              <a:off x="3612826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612826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612826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3643306" y="3848156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AutoShape 100"/>
            <p:cNvSpPr>
              <a:spLocks noChangeArrowheads="1"/>
            </p:cNvSpPr>
            <p:nvPr/>
          </p:nvSpPr>
          <p:spPr bwMode="auto">
            <a:xfrm>
              <a:off x="3707843" y="4374917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008566" y="3542675"/>
            <a:ext cx="436809" cy="2848048"/>
            <a:chOff x="4905433" y="2418881"/>
            <a:chExt cx="327607" cy="2136036"/>
          </a:xfrm>
        </p:grpSpPr>
        <p:sp>
          <p:nvSpPr>
            <p:cNvPr id="204" name="TextBox 203"/>
            <p:cNvSpPr txBox="1"/>
            <p:nvPr/>
          </p:nvSpPr>
          <p:spPr>
            <a:xfrm>
              <a:off x="4905433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4905433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05433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4905433" y="3848156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AutoShape 100"/>
            <p:cNvSpPr>
              <a:spLocks noChangeArrowheads="1"/>
            </p:cNvSpPr>
            <p:nvPr/>
          </p:nvSpPr>
          <p:spPr bwMode="auto">
            <a:xfrm>
              <a:off x="4974981" y="4374917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571106" y="3542675"/>
            <a:ext cx="436809" cy="2848048"/>
            <a:chOff x="5327338" y="2418881"/>
            <a:chExt cx="327607" cy="2136036"/>
          </a:xfrm>
        </p:grpSpPr>
        <p:sp>
          <p:nvSpPr>
            <p:cNvPr id="205" name="TextBox 204"/>
            <p:cNvSpPr txBox="1"/>
            <p:nvPr/>
          </p:nvSpPr>
          <p:spPr>
            <a:xfrm>
              <a:off x="5327338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327338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327338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5327338" y="3848156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AutoShape 100"/>
            <p:cNvSpPr>
              <a:spLocks noChangeArrowheads="1"/>
            </p:cNvSpPr>
            <p:nvPr/>
          </p:nvSpPr>
          <p:spPr bwMode="auto">
            <a:xfrm>
              <a:off x="5401141" y="4374917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27444" y="3542675"/>
            <a:ext cx="436809" cy="2859099"/>
            <a:chOff x="5744591" y="2418881"/>
            <a:chExt cx="327607" cy="2144324"/>
          </a:xfrm>
        </p:grpSpPr>
        <p:sp>
          <p:nvSpPr>
            <p:cNvPr id="206" name="TextBox 205"/>
            <p:cNvSpPr txBox="1"/>
            <p:nvPr/>
          </p:nvSpPr>
          <p:spPr>
            <a:xfrm>
              <a:off x="5744591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5744591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744591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744591" y="3848156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AutoShape 100"/>
            <p:cNvSpPr>
              <a:spLocks noChangeArrowheads="1"/>
            </p:cNvSpPr>
            <p:nvPr/>
          </p:nvSpPr>
          <p:spPr bwMode="auto">
            <a:xfrm>
              <a:off x="5820243" y="4383205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689984" y="3542675"/>
            <a:ext cx="436809" cy="2859099"/>
            <a:chOff x="6166496" y="2418881"/>
            <a:chExt cx="327607" cy="2144324"/>
          </a:xfrm>
        </p:grpSpPr>
        <p:sp>
          <p:nvSpPr>
            <p:cNvPr id="207" name="TextBox 206"/>
            <p:cNvSpPr txBox="1"/>
            <p:nvPr/>
          </p:nvSpPr>
          <p:spPr>
            <a:xfrm>
              <a:off x="6166496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6166496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166496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6166496" y="3848156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AutoShape 100"/>
            <p:cNvSpPr>
              <a:spLocks noChangeArrowheads="1"/>
            </p:cNvSpPr>
            <p:nvPr/>
          </p:nvSpPr>
          <p:spPr bwMode="auto">
            <a:xfrm>
              <a:off x="6239345" y="4383205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270452" y="3542675"/>
            <a:ext cx="436809" cy="2862992"/>
            <a:chOff x="6601847" y="2418881"/>
            <a:chExt cx="327607" cy="2147244"/>
          </a:xfrm>
        </p:grpSpPr>
        <p:sp>
          <p:nvSpPr>
            <p:cNvPr id="208" name="TextBox 207"/>
            <p:cNvSpPr txBox="1"/>
            <p:nvPr/>
          </p:nvSpPr>
          <p:spPr>
            <a:xfrm>
              <a:off x="6601847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601847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601847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6601847" y="3848156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AutoShape 100"/>
            <p:cNvSpPr>
              <a:spLocks noChangeArrowheads="1"/>
            </p:cNvSpPr>
            <p:nvPr/>
          </p:nvSpPr>
          <p:spPr bwMode="auto">
            <a:xfrm>
              <a:off x="6675650" y="4386125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832992" y="3542676"/>
            <a:ext cx="436809" cy="2853825"/>
            <a:chOff x="7023752" y="2418881"/>
            <a:chExt cx="327607" cy="2140369"/>
          </a:xfrm>
        </p:grpSpPr>
        <p:sp>
          <p:nvSpPr>
            <p:cNvPr id="209" name="TextBox 208"/>
            <p:cNvSpPr txBox="1"/>
            <p:nvPr/>
          </p:nvSpPr>
          <p:spPr>
            <a:xfrm>
              <a:off x="7023752" y="2418881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7023752" y="2922637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7023752" y="3389365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7023752" y="3848156"/>
              <a:ext cx="3276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AutoShape 100"/>
            <p:cNvSpPr>
              <a:spLocks noChangeArrowheads="1"/>
            </p:cNvSpPr>
            <p:nvPr/>
          </p:nvSpPr>
          <p:spPr bwMode="auto">
            <a:xfrm>
              <a:off x="7088601" y="4379250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2559457-641E-4606-B0E1-AECD1234C1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471096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FIFO</a:t>
            </a:r>
            <a:r>
              <a:rPr lang="zh-CN" altLang="en-US" dirty="0"/>
              <a:t>算法有</a:t>
            </a:r>
            <a:r>
              <a:rPr lang="en-US" altLang="zh-CN" dirty="0" err="1"/>
              <a:t>Belady</a:t>
            </a:r>
            <a:r>
              <a:rPr lang="zh-CN" altLang="en-US" dirty="0"/>
              <a:t>现象</a:t>
            </a:r>
          </a:p>
        </p:txBody>
      </p:sp>
      <p:sp>
        <p:nvSpPr>
          <p:cNvPr id="123" name="文本占位符 1">
            <a:extLst>
              <a:ext uri="{FF2B5EF4-FFF2-40B4-BE49-F238E27FC236}">
                <a16:creationId xmlns:a16="http://schemas.microsoft.com/office/drawing/2014/main" id="{1E6E91EC-6A18-46A0-A859-6CE6A5F5F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24" name="文本占位符 2">
            <a:extLst>
              <a:ext uri="{FF2B5EF4-FFF2-40B4-BE49-F238E27FC236}">
                <a16:creationId xmlns:a16="http://schemas.microsoft.com/office/drawing/2014/main" id="{BA64F1B8-9D4F-46CE-802C-960C6C90A6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25" name="文本占位符 3">
            <a:extLst>
              <a:ext uri="{FF2B5EF4-FFF2-40B4-BE49-F238E27FC236}">
                <a16:creationId xmlns:a16="http://schemas.microsoft.com/office/drawing/2014/main" id="{314AB421-A18B-44A7-A009-84C0EE920B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126" name="文本占位符 4">
            <a:extLst>
              <a:ext uri="{FF2B5EF4-FFF2-40B4-BE49-F238E27FC236}">
                <a16:creationId xmlns:a16="http://schemas.microsoft.com/office/drawing/2014/main" id="{25531D3D-BE56-4060-B7C1-2B13BC284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127" name="文本占位符 5">
            <a:extLst>
              <a:ext uri="{FF2B5EF4-FFF2-40B4-BE49-F238E27FC236}">
                <a16:creationId xmlns:a16="http://schemas.microsoft.com/office/drawing/2014/main" id="{3DD20792-BB64-49D6-B46F-D1E24E5ED0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71" grpId="0"/>
      <p:bldP spid="108" grpId="0"/>
      <p:bldP spid="108" grpId="1"/>
      <p:bldP spid="109" grpId="0"/>
      <p:bldP spid="109" grpId="1"/>
      <p:bldP spid="110" grpId="0"/>
      <p:bldP spid="110" grpId="1"/>
      <p:bldP spid="1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1237924" y="1682330"/>
            <a:ext cx="2915865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物理页面数: </a:t>
            </a:r>
            <a:r>
              <a:rPr lang="zh-CN" altLang="en-US" sz="2667" b="1" spc="-133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Times" charset="0"/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360597" y="1676690"/>
            <a:ext cx="248420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物理页面数: </a:t>
            </a:r>
            <a:r>
              <a:rPr lang="zh-CN" altLang="en-US" sz="2667" b="1" spc="-133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Times" charset="0"/>
              </a:rPr>
              <a:t>4</a:t>
            </a:r>
          </a:p>
        </p:txBody>
      </p:sp>
      <p:sp>
        <p:nvSpPr>
          <p:cNvPr id="80" name="Rectangle 7"/>
          <p:cNvSpPr>
            <a:spLocks/>
          </p:cNvSpPr>
          <p:nvPr/>
        </p:nvSpPr>
        <p:spPr bwMode="auto">
          <a:xfrm>
            <a:off x="1280632" y="5490155"/>
            <a:ext cx="7289813" cy="82086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eaLnBrk="1" hangingPunct="1"/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时钟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/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改进的时钟页面置换是否有</a:t>
            </a:r>
            <a:r>
              <a:rPr lang="en-US" altLang="zh-CN" sz="2667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Belady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现象？</a:t>
            </a:r>
          </a:p>
          <a:p>
            <a:pPr eaLnBrk="1" hangingPunct="1"/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为什么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LRU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页面置换算法没有</a:t>
            </a:r>
            <a:r>
              <a:rPr lang="en-US" altLang="zh-CN" sz="2667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Belady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现象？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37922" y="2210487"/>
            <a:ext cx="5143537" cy="2421844"/>
            <a:chOff x="680791" y="1629290"/>
            <a:chExt cx="3857653" cy="1816383"/>
          </a:xfrm>
        </p:grpSpPr>
        <p:sp>
          <p:nvSpPr>
            <p:cNvPr id="21" name="矩形 20"/>
            <p:cNvSpPr/>
            <p:nvPr/>
          </p:nvSpPr>
          <p:spPr>
            <a:xfrm>
              <a:off x="680793" y="1654585"/>
              <a:ext cx="3315144" cy="1772668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80791" y="1629290"/>
              <a:ext cx="3857652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en-US" altLang="zh-CN" sz="2667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1  2  3  4  1  2  5  1  2  3  4  5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80792" y="1972350"/>
              <a:ext cx="3857652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1</a:t>
              </a:r>
              <a:r>
                <a:rPr lang="en-US" altLang="zh-CN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1  1  2  3  4  1  2  5  1  2  3</a:t>
              </a:r>
              <a:endParaRPr lang="zh-CN" altLang="en-US" sz="2667" b="1" spc="-133" dirty="0">
                <a:solidFill>
                  <a:srgbClr val="0E4DC8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80792" y="2313639"/>
              <a:ext cx="3857652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  </a:t>
              </a:r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2</a:t>
              </a:r>
              <a:r>
                <a:rPr lang="en-US" altLang="zh-CN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2  3  4  1  2  5  1  2  3  4</a:t>
              </a:r>
              <a:endParaRPr lang="zh-CN" altLang="en-US" sz="2667" b="1" spc="-133" dirty="0">
                <a:solidFill>
                  <a:srgbClr val="0E4DC8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80792" y="2669952"/>
              <a:ext cx="3857652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      </a:t>
              </a:r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3  4  1  2  5  </a:t>
              </a:r>
              <a:r>
                <a:rPr lang="en-US" altLang="zh-CN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1  2  </a:t>
              </a:r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3  4  5</a:t>
              </a:r>
              <a:endParaRPr lang="zh-CN" altLang="en-US" sz="2667" b="1" spc="-133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80792" y="1986864"/>
              <a:ext cx="3315145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971600" y="1654585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80792" y="2335726"/>
              <a:ext cx="3315145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680792" y="2669952"/>
              <a:ext cx="3315145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80792" y="3070062"/>
              <a:ext cx="3315145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251130" y="1654585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520164" y="1654585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770563" y="1654585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2058595" y="1654585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2333159" y="1654585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2607159" y="1654585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867691" y="1654585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145590" y="1666130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3419872" y="1654585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694154" y="1673006"/>
              <a:ext cx="0" cy="177266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utoShape 100"/>
            <p:cNvSpPr>
              <a:spLocks noChangeArrowheads="1"/>
            </p:cNvSpPr>
            <p:nvPr/>
          </p:nvSpPr>
          <p:spPr bwMode="auto">
            <a:xfrm>
              <a:off x="741836" y="3151456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0" name="AutoShape 100"/>
            <p:cNvSpPr>
              <a:spLocks noChangeArrowheads="1"/>
            </p:cNvSpPr>
            <p:nvPr/>
          </p:nvSpPr>
          <p:spPr bwMode="auto">
            <a:xfrm>
              <a:off x="1010027" y="3151456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1" name="AutoShape 100"/>
            <p:cNvSpPr>
              <a:spLocks noChangeArrowheads="1"/>
            </p:cNvSpPr>
            <p:nvPr/>
          </p:nvSpPr>
          <p:spPr bwMode="auto">
            <a:xfrm>
              <a:off x="1298130" y="3151456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2" name="AutoShape 100"/>
            <p:cNvSpPr>
              <a:spLocks noChangeArrowheads="1"/>
            </p:cNvSpPr>
            <p:nvPr/>
          </p:nvSpPr>
          <p:spPr bwMode="auto">
            <a:xfrm>
              <a:off x="1558590" y="3151456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3" name="AutoShape 100"/>
            <p:cNvSpPr>
              <a:spLocks noChangeArrowheads="1"/>
            </p:cNvSpPr>
            <p:nvPr/>
          </p:nvSpPr>
          <p:spPr bwMode="auto">
            <a:xfrm>
              <a:off x="1826499" y="3146721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4" name="AutoShape 100"/>
            <p:cNvSpPr>
              <a:spLocks noChangeArrowheads="1"/>
            </p:cNvSpPr>
            <p:nvPr/>
          </p:nvSpPr>
          <p:spPr bwMode="auto">
            <a:xfrm>
              <a:off x="2087030" y="3146721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5" name="AutoShape 100"/>
            <p:cNvSpPr>
              <a:spLocks noChangeArrowheads="1"/>
            </p:cNvSpPr>
            <p:nvPr/>
          </p:nvSpPr>
          <p:spPr bwMode="auto">
            <a:xfrm>
              <a:off x="2368848" y="3140449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6" name="AutoShape 100"/>
            <p:cNvSpPr>
              <a:spLocks noChangeArrowheads="1"/>
            </p:cNvSpPr>
            <p:nvPr/>
          </p:nvSpPr>
          <p:spPr bwMode="auto">
            <a:xfrm>
              <a:off x="3181278" y="3140449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7" name="AutoShape 100"/>
            <p:cNvSpPr>
              <a:spLocks noChangeArrowheads="1"/>
            </p:cNvSpPr>
            <p:nvPr/>
          </p:nvSpPr>
          <p:spPr bwMode="auto">
            <a:xfrm>
              <a:off x="3462056" y="3140449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48" name="AutoShape 100"/>
            <p:cNvSpPr>
              <a:spLocks noChangeArrowheads="1"/>
            </p:cNvSpPr>
            <p:nvPr/>
          </p:nvSpPr>
          <p:spPr bwMode="auto">
            <a:xfrm>
              <a:off x="3743837" y="3140449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268365" y="2228842"/>
            <a:ext cx="5143536" cy="2882428"/>
            <a:chOff x="4453624" y="1643056"/>
            <a:chExt cx="3857652" cy="2161821"/>
          </a:xfrm>
        </p:grpSpPr>
        <p:sp>
          <p:nvSpPr>
            <p:cNvPr id="49" name="矩形 48"/>
            <p:cNvSpPr/>
            <p:nvPr/>
          </p:nvSpPr>
          <p:spPr>
            <a:xfrm>
              <a:off x="4453626" y="1666128"/>
              <a:ext cx="3315144" cy="2126343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453624" y="1643056"/>
              <a:ext cx="385765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en-US" altLang="zh-CN" sz="2667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1  2  3  4  1  2  5  1  2  3  4  5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453624" y="1986864"/>
              <a:ext cx="385765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1</a:t>
              </a:r>
              <a:r>
                <a:rPr lang="en-US" altLang="zh-CN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1  1  1  2  3  4  4  4  5  1  2</a:t>
              </a:r>
              <a:endParaRPr lang="zh-CN" altLang="en-US" sz="2667" b="1" spc="-133" dirty="0">
                <a:solidFill>
                  <a:srgbClr val="0E4DC8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453624" y="2342667"/>
              <a:ext cx="385765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  </a:t>
              </a:r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2</a:t>
              </a:r>
              <a:r>
                <a:rPr lang="en-US" altLang="zh-CN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2  2  3  4  1  2  5  1  2  3</a:t>
              </a:r>
              <a:endParaRPr lang="zh-CN" altLang="en-US" sz="2667" b="1" spc="-133" dirty="0">
                <a:solidFill>
                  <a:srgbClr val="0E4DC8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453624" y="2713494"/>
              <a:ext cx="385765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      </a:t>
              </a:r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3</a:t>
              </a:r>
              <a:r>
                <a:rPr lang="en-US" altLang="zh-CN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3  4  1  2  5  1  2  3  4</a:t>
              </a:r>
              <a:endParaRPr lang="zh-CN" altLang="en-US" sz="2667" b="1" spc="-133" dirty="0">
                <a:solidFill>
                  <a:srgbClr val="0E4DC8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453624" y="3070684"/>
              <a:ext cx="385765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      </a:t>
              </a:r>
              <a:r>
                <a:rPr lang="en-US" altLang="zh-CN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  </a:t>
              </a:r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4</a:t>
              </a:r>
              <a:r>
                <a:rPr lang="en-US" altLang="zh-CN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1  2  </a:t>
              </a:r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5</a:t>
              </a:r>
              <a:r>
                <a:rPr lang="en-US" altLang="zh-CN" sz="2667" b="1" spc="-133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  1  2  </a:t>
              </a:r>
              <a:r>
                <a:rPr lang="en-US" altLang="zh-CN" sz="2667" b="1" spc="-13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Times" charset="0"/>
                </a:rPr>
                <a:t>3  4  5</a:t>
              </a:r>
              <a:endParaRPr lang="zh-CN" altLang="en-US" sz="2667" b="1" spc="-133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4453625" y="2000549"/>
              <a:ext cx="3315145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7185830" y="1668270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4453625" y="2349411"/>
              <a:ext cx="3315145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4453625" y="2713494"/>
              <a:ext cx="3315145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4453625" y="3070062"/>
              <a:ext cx="3315145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453624" y="3438797"/>
              <a:ext cx="3315145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452320" y="1668270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4760524" y="1680676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017798" y="1673006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5292080" y="1680676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5558863" y="1680676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5816761" y="1680676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6104793" y="1680676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6385950" y="1680676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6657505" y="1677415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6903756" y="1680676"/>
              <a:ext cx="0" cy="2124201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AutoShape 100"/>
            <p:cNvSpPr>
              <a:spLocks noChangeArrowheads="1"/>
            </p:cNvSpPr>
            <p:nvPr/>
          </p:nvSpPr>
          <p:spPr bwMode="auto">
            <a:xfrm>
              <a:off x="4509791" y="3514244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69" name="AutoShape 100"/>
            <p:cNvSpPr>
              <a:spLocks noChangeArrowheads="1"/>
            </p:cNvSpPr>
            <p:nvPr/>
          </p:nvSpPr>
          <p:spPr bwMode="auto">
            <a:xfrm>
              <a:off x="4791237" y="3514244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70" name="AutoShape 100"/>
            <p:cNvSpPr>
              <a:spLocks noChangeArrowheads="1"/>
            </p:cNvSpPr>
            <p:nvPr/>
          </p:nvSpPr>
          <p:spPr bwMode="auto">
            <a:xfrm>
              <a:off x="5072393" y="3514244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71" name="AutoShape 100"/>
            <p:cNvSpPr>
              <a:spLocks noChangeArrowheads="1"/>
            </p:cNvSpPr>
            <p:nvPr/>
          </p:nvSpPr>
          <p:spPr bwMode="auto">
            <a:xfrm>
              <a:off x="5865887" y="3514244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72" name="AutoShape 100"/>
            <p:cNvSpPr>
              <a:spLocks noChangeArrowheads="1"/>
            </p:cNvSpPr>
            <p:nvPr/>
          </p:nvSpPr>
          <p:spPr bwMode="auto">
            <a:xfrm>
              <a:off x="6690631" y="3511474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73" name="AutoShape 100"/>
            <p:cNvSpPr>
              <a:spLocks noChangeArrowheads="1"/>
            </p:cNvSpPr>
            <p:nvPr/>
          </p:nvSpPr>
          <p:spPr bwMode="auto">
            <a:xfrm>
              <a:off x="6950691" y="351774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74" name="AutoShape 100"/>
            <p:cNvSpPr>
              <a:spLocks noChangeArrowheads="1"/>
            </p:cNvSpPr>
            <p:nvPr/>
          </p:nvSpPr>
          <p:spPr bwMode="auto">
            <a:xfrm>
              <a:off x="7226694" y="351774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75" name="AutoShape 100"/>
            <p:cNvSpPr>
              <a:spLocks noChangeArrowheads="1"/>
            </p:cNvSpPr>
            <p:nvPr/>
          </p:nvSpPr>
          <p:spPr bwMode="auto">
            <a:xfrm>
              <a:off x="7515164" y="3517748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sp>
        <p:nvSpPr>
          <p:cNvPr id="79" name="TextBox 75"/>
          <p:cNvSpPr txBox="1"/>
          <p:nvPr/>
        </p:nvSpPr>
        <p:spPr>
          <a:xfrm>
            <a:off x="3599984" y="1683081"/>
            <a:ext cx="2730205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缺页次数: </a:t>
            </a:r>
            <a:r>
              <a:rPr lang="zh-CN" altLang="en-US" sz="2667" b="1" spc="-133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" charset="0"/>
              </a:rPr>
              <a:t>10</a:t>
            </a:r>
          </a:p>
        </p:txBody>
      </p:sp>
      <p:sp>
        <p:nvSpPr>
          <p:cNvPr id="83" name="TextBox 76"/>
          <p:cNvSpPr txBox="1"/>
          <p:nvPr/>
        </p:nvSpPr>
        <p:spPr>
          <a:xfrm>
            <a:off x="8750968" y="1685476"/>
            <a:ext cx="2667787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缺页次数: </a:t>
            </a:r>
            <a:r>
              <a:rPr lang="zh-CN" altLang="en-US" sz="2667" b="1" spc="-133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" charset="0"/>
              </a:rPr>
              <a:t>8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FE47C7-BA46-4535-BB17-4B172C96029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825360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LRU</a:t>
            </a:r>
            <a:r>
              <a:rPr lang="zh-CN" altLang="en-US" dirty="0"/>
              <a:t>算法没有</a:t>
            </a:r>
            <a:r>
              <a:rPr lang="en-US" altLang="zh-CN" dirty="0" err="1"/>
              <a:t>Belady</a:t>
            </a:r>
            <a:r>
              <a:rPr lang="en-US" altLang="zh-CN" dirty="0"/>
              <a:t> </a:t>
            </a:r>
            <a:r>
              <a:rPr lang="zh-CN" altLang="en-US" dirty="0"/>
              <a:t>现象</a:t>
            </a:r>
          </a:p>
        </p:txBody>
      </p:sp>
      <p:sp>
        <p:nvSpPr>
          <p:cNvPr id="78" name="文本占位符 1">
            <a:extLst>
              <a:ext uri="{FF2B5EF4-FFF2-40B4-BE49-F238E27FC236}">
                <a16:creationId xmlns:a16="http://schemas.microsoft.com/office/drawing/2014/main" id="{8F5C459D-6126-40A1-A38A-0882DB979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D416C1EE-A36E-472E-A0B7-61774B8B58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92" name="文本占位符 3">
            <a:extLst>
              <a:ext uri="{FF2B5EF4-FFF2-40B4-BE49-F238E27FC236}">
                <a16:creationId xmlns:a16="http://schemas.microsoft.com/office/drawing/2014/main" id="{38A9591F-1E52-4B13-9F75-D5888248F8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94" name="文本占位符 4">
            <a:extLst>
              <a:ext uri="{FF2B5EF4-FFF2-40B4-BE49-F238E27FC236}">
                <a16:creationId xmlns:a16="http://schemas.microsoft.com/office/drawing/2014/main" id="{669DBC1E-A029-4CC8-B4EA-2201A6CEFC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95" name="文本占位符 5">
            <a:extLst>
              <a:ext uri="{FF2B5EF4-FFF2-40B4-BE49-F238E27FC236}">
                <a16:creationId xmlns:a16="http://schemas.microsoft.com/office/drawing/2014/main" id="{84500795-F0D2-44AB-86CB-9751FDC2C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80" grpId="0"/>
      <p:bldP spid="79" grpId="0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01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05</a:t>
            </a:r>
            <a:endParaRPr lang="zh-CN" altLang="en-US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97364" y="50932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内存与地址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123048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连续内存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48731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非连续内存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虚拟存储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500099" y="50932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</a:rPr>
              <a:t>页面置换算法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22860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1">
                    <a:lumMod val="50000"/>
                  </a:schemeClr>
                </a:solidFill>
              </a:rPr>
              <a:t>内存管理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4538820" y="1298043"/>
            <a:ext cx="31147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4975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805485" y="4983906"/>
            <a:ext cx="7249635" cy="830998"/>
            <a:chOff x="1277914" y="3433127"/>
            <a:chExt cx="5437226" cy="623248"/>
          </a:xfrm>
        </p:grpSpPr>
        <p:sp>
          <p:nvSpPr>
            <p:cNvPr id="31" name="TextBox 30"/>
            <p:cNvSpPr txBox="1"/>
            <p:nvPr/>
          </p:nvSpPr>
          <p:spPr>
            <a:xfrm>
              <a:off x="1435783" y="3433127"/>
              <a:ext cx="5279357" cy="62324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例如：给进程分配3个物理页面，逻辑页面的访问顺序为1、2、3、4、5、6、1、2、3…</a:t>
              </a:r>
            </a:p>
          </p:txBody>
        </p:sp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914" y="3559225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8" name="组合 7"/>
          <p:cNvGrpSpPr/>
          <p:nvPr/>
        </p:nvGrpSpPr>
        <p:grpSpPr>
          <a:xfrm>
            <a:off x="1814189" y="4227129"/>
            <a:ext cx="7240932" cy="830997"/>
            <a:chOff x="1284441" y="2865548"/>
            <a:chExt cx="5430699" cy="623248"/>
          </a:xfrm>
        </p:grpSpPr>
        <p:sp>
          <p:nvSpPr>
            <p:cNvPr id="25" name="TextBox 24"/>
            <p:cNvSpPr txBox="1"/>
            <p:nvPr/>
          </p:nvSpPr>
          <p:spPr>
            <a:xfrm>
              <a:off x="1431021" y="2865548"/>
              <a:ext cx="5284119" cy="62324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如页面进入内存后没有被访问，最近访问时间与进入内存的时间相同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40" name="图片 3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967149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1814189" y="2824799"/>
            <a:ext cx="5621671" cy="461665"/>
            <a:chOff x="1284441" y="1956675"/>
            <a:chExt cx="4216253" cy="346249"/>
          </a:xfrm>
        </p:grpSpPr>
        <p:sp>
          <p:nvSpPr>
            <p:cNvPr id="24" name="TextBox 23"/>
            <p:cNvSpPr txBox="1"/>
            <p:nvPr/>
          </p:nvSpPr>
          <p:spPr>
            <a:xfrm>
              <a:off x="1431021" y="1956675"/>
              <a:ext cx="4069673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lvl="1" indent="-385224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FIFO依据页面进入内存的时间排序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050058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4" name="组合 3"/>
          <p:cNvGrpSpPr/>
          <p:nvPr/>
        </p:nvGrpSpPr>
        <p:grpSpPr>
          <a:xfrm>
            <a:off x="1814189" y="2436297"/>
            <a:ext cx="4669164" cy="461665"/>
            <a:chOff x="1284441" y="1665299"/>
            <a:chExt cx="3501873" cy="346249"/>
          </a:xfrm>
        </p:grpSpPr>
        <p:sp>
          <p:nvSpPr>
            <p:cNvPr id="21" name="TextBox 20"/>
            <p:cNvSpPr txBox="1"/>
            <p:nvPr/>
          </p:nvSpPr>
          <p:spPr>
            <a:xfrm>
              <a:off x="1431020" y="1665299"/>
              <a:ext cx="335529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lvl="1" indent="-385224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LRU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需要动态地调整顺序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42" name="图片 4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774308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1814188" y="2031812"/>
            <a:ext cx="6005731" cy="461665"/>
            <a:chOff x="1284441" y="1361934"/>
            <a:chExt cx="4504298" cy="346249"/>
          </a:xfrm>
        </p:grpSpPr>
        <p:sp>
          <p:nvSpPr>
            <p:cNvPr id="20" name="TextBox 19"/>
            <p:cNvSpPr txBox="1"/>
            <p:nvPr/>
          </p:nvSpPr>
          <p:spPr>
            <a:xfrm>
              <a:off x="1431021" y="1361934"/>
              <a:ext cx="435771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LRU依据页面的最近访问时间排序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1459654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7" name="组合 6"/>
          <p:cNvGrpSpPr/>
          <p:nvPr/>
        </p:nvGrpSpPr>
        <p:grpSpPr>
          <a:xfrm>
            <a:off x="1247151" y="3739853"/>
            <a:ext cx="4188444" cy="502766"/>
            <a:chOff x="859163" y="2557236"/>
            <a:chExt cx="3141333" cy="377074"/>
          </a:xfrm>
        </p:grpSpPr>
        <p:sp>
          <p:nvSpPr>
            <p:cNvPr id="19" name="TextBox 18"/>
            <p:cNvSpPr txBox="1"/>
            <p:nvPr/>
          </p:nvSpPr>
          <p:spPr>
            <a:xfrm>
              <a:off x="1177724" y="2557236"/>
              <a:ext cx="282277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40000"/>
                </a:spcBef>
                <a:buClr>
                  <a:srgbClr val="FFFF66"/>
                </a:buClr>
              </a:pP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LRU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可退化成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FIFO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59163" y="2557236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27632" y="1565439"/>
            <a:ext cx="7732237" cy="502766"/>
            <a:chOff x="844524" y="1012153"/>
            <a:chExt cx="5799178" cy="377074"/>
          </a:xfrm>
        </p:grpSpPr>
        <p:sp>
          <p:nvSpPr>
            <p:cNvPr id="10" name="TextBox 9"/>
            <p:cNvSpPr txBox="1"/>
            <p:nvPr/>
          </p:nvSpPr>
          <p:spPr>
            <a:xfrm>
              <a:off x="1175432" y="1012153"/>
              <a:ext cx="546827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LRU算法和FIFO本质上都是先进先出的思路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4524" y="1012153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14189" y="3240456"/>
            <a:ext cx="5621671" cy="461665"/>
            <a:chOff x="1284441" y="2268418"/>
            <a:chExt cx="4216253" cy="346249"/>
          </a:xfrm>
        </p:grpSpPr>
        <p:sp>
          <p:nvSpPr>
            <p:cNvPr id="32" name="TextBox 31"/>
            <p:cNvSpPr txBox="1"/>
            <p:nvPr/>
          </p:nvSpPr>
          <p:spPr>
            <a:xfrm>
              <a:off x="1431020" y="2268418"/>
              <a:ext cx="406967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lvl="1" indent="-385224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FIFO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的页面进入时间是固定不变的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377427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533434CC-010E-46A3-AB98-2EB4A8DCAA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956806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LRU</a:t>
            </a:r>
            <a:r>
              <a:rPr lang="zh-CN" altLang="en-US" dirty="0"/>
              <a:t>、</a:t>
            </a:r>
            <a:r>
              <a:rPr lang="en-US" altLang="zh-CN" dirty="0"/>
              <a:t>FIFO</a:t>
            </a:r>
            <a:r>
              <a:rPr lang="zh-CN" altLang="en-US" dirty="0"/>
              <a:t>和</a:t>
            </a:r>
            <a:r>
              <a:rPr lang="en-US" altLang="zh-CN" dirty="0"/>
              <a:t>Clock</a:t>
            </a:r>
            <a:r>
              <a:rPr lang="zh-CN" altLang="en-US" dirty="0"/>
              <a:t>的比较</a:t>
            </a:r>
          </a:p>
        </p:txBody>
      </p:sp>
      <p:sp>
        <p:nvSpPr>
          <p:cNvPr id="33" name="文本占位符 1">
            <a:extLst>
              <a:ext uri="{FF2B5EF4-FFF2-40B4-BE49-F238E27FC236}">
                <a16:creationId xmlns:a16="http://schemas.microsoft.com/office/drawing/2014/main" id="{EC939B6C-81D7-4187-99FC-E511F8EBA3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ACCA01B9-6B8F-47AB-8D23-0185C91A24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id="{6533A700-0DB2-48C3-9C78-4B2ED88930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8" name="文本占位符 4">
            <a:extLst>
              <a:ext uri="{FF2B5EF4-FFF2-40B4-BE49-F238E27FC236}">
                <a16:creationId xmlns:a16="http://schemas.microsoft.com/office/drawing/2014/main" id="{805AE426-D1FD-477C-92F4-762711354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9" name="文本占位符 5">
            <a:extLst>
              <a:ext uri="{FF2B5EF4-FFF2-40B4-BE49-F238E27FC236}">
                <a16:creationId xmlns:a16="http://schemas.microsoft.com/office/drawing/2014/main" id="{92D2E210-79E3-472F-B87A-B569E140A3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0" y="285728"/>
            <a:ext cx="12192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endParaRPr lang="zh-CN" altLang="zh-TW" sz="4000" b="1" spc="-133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826889" y="3515679"/>
            <a:ext cx="5240668" cy="461665"/>
            <a:chOff x="1284441" y="2360535"/>
            <a:chExt cx="3930501" cy="346249"/>
          </a:xfrm>
        </p:grpSpPr>
        <p:sp>
          <p:nvSpPr>
            <p:cNvPr id="21" name="TextBox 20"/>
            <p:cNvSpPr txBox="1"/>
            <p:nvPr/>
          </p:nvSpPr>
          <p:spPr>
            <a:xfrm>
              <a:off x="1431020" y="2360535"/>
              <a:ext cx="3783922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缺页时，再把它移动到链表末尾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42" name="图片 4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469544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1826888" y="3111192"/>
            <a:ext cx="8288688" cy="461665"/>
            <a:chOff x="1284441" y="2057170"/>
            <a:chExt cx="6216516" cy="346249"/>
          </a:xfrm>
        </p:grpSpPr>
        <p:sp>
          <p:nvSpPr>
            <p:cNvPr id="20" name="TextBox 19"/>
            <p:cNvSpPr txBox="1"/>
            <p:nvPr/>
          </p:nvSpPr>
          <p:spPr>
            <a:xfrm>
              <a:off x="1431020" y="2057170"/>
              <a:ext cx="6069937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页面访问时，不动态调整页面在链表中的顺序，仅做标记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441" y="2154890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7" name="组合 6"/>
          <p:cNvGrpSpPr/>
          <p:nvPr/>
        </p:nvGrpSpPr>
        <p:grpSpPr>
          <a:xfrm>
            <a:off x="1259851" y="4000807"/>
            <a:ext cx="8846389" cy="502766"/>
            <a:chOff x="859163" y="2657702"/>
            <a:chExt cx="6634792" cy="377074"/>
          </a:xfrm>
        </p:grpSpPr>
        <p:sp>
          <p:nvSpPr>
            <p:cNvPr id="19" name="TextBox 18"/>
            <p:cNvSpPr txBox="1"/>
            <p:nvPr/>
          </p:nvSpPr>
          <p:spPr>
            <a:xfrm>
              <a:off x="1177724" y="2657702"/>
              <a:ext cx="6316231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对于未被访问的页面，Clock和LRU算法的表现一样好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59163" y="2657702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40332" y="1578139"/>
            <a:ext cx="7732237" cy="502766"/>
            <a:chOff x="844524" y="1012153"/>
            <a:chExt cx="5799178" cy="377074"/>
          </a:xfrm>
        </p:grpSpPr>
        <p:sp>
          <p:nvSpPr>
            <p:cNvPr id="10" name="TextBox 9"/>
            <p:cNvSpPr txBox="1"/>
            <p:nvPr/>
          </p:nvSpPr>
          <p:spPr>
            <a:xfrm>
              <a:off x="1175432" y="1012153"/>
              <a:ext cx="546827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LRU算法性能较好，但系统开销较大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44524" y="1012153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40332" y="2114540"/>
            <a:ext cx="7732237" cy="502766"/>
            <a:chOff x="844524" y="1357304"/>
            <a:chExt cx="5799178" cy="377074"/>
          </a:xfrm>
        </p:grpSpPr>
        <p:sp>
          <p:nvSpPr>
            <p:cNvPr id="22" name="TextBox 21"/>
            <p:cNvSpPr txBox="1"/>
            <p:nvPr/>
          </p:nvSpPr>
          <p:spPr>
            <a:xfrm>
              <a:off x="1175432" y="1357304"/>
              <a:ext cx="546827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FIFO算法系统开销较小，会发生Belady现象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4524" y="1357304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40332" y="2654296"/>
            <a:ext cx="4588965" cy="502766"/>
            <a:chOff x="844524" y="1714494"/>
            <a:chExt cx="3441724" cy="377074"/>
          </a:xfrm>
        </p:grpSpPr>
        <p:sp>
          <p:nvSpPr>
            <p:cNvPr id="26" name="TextBox 25"/>
            <p:cNvSpPr txBox="1"/>
            <p:nvPr/>
          </p:nvSpPr>
          <p:spPr>
            <a:xfrm>
              <a:off x="1175432" y="1714494"/>
              <a:ext cx="3110816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Clock算法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是它们的折衷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4524" y="1714494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59851" y="4549831"/>
            <a:ext cx="8855727" cy="913199"/>
            <a:chOff x="859163" y="3286130"/>
            <a:chExt cx="6641795" cy="684899"/>
          </a:xfrm>
        </p:grpSpPr>
        <p:sp>
          <p:nvSpPr>
            <p:cNvPr id="28" name="TextBox 27"/>
            <p:cNvSpPr txBox="1"/>
            <p:nvPr/>
          </p:nvSpPr>
          <p:spPr>
            <a:xfrm>
              <a:off x="1177724" y="3286130"/>
              <a:ext cx="6323234" cy="6848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40000"/>
                </a:spcBef>
                <a:buClr>
                  <a:srgbClr val="FFFF66"/>
                </a:buClr>
              </a:pP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对于被访问过的页面，Clock算法不能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记录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准确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访问顺序，而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LRU算法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可以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59163" y="3286130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F0861679-2B40-4C9D-AC96-A2F1C65F8B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956806" cy="11069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LRU</a:t>
            </a:r>
            <a:r>
              <a:rPr lang="zh-CN" altLang="en-US" dirty="0"/>
              <a:t>、</a:t>
            </a:r>
            <a:r>
              <a:rPr lang="en-US" altLang="zh-CN" dirty="0"/>
              <a:t>FIFO</a:t>
            </a:r>
            <a:r>
              <a:rPr lang="zh-CN" altLang="en-US" dirty="0"/>
              <a:t>和</a:t>
            </a:r>
            <a:r>
              <a:rPr lang="en-US" altLang="zh-CN" dirty="0"/>
              <a:t>Clock</a:t>
            </a:r>
            <a:r>
              <a:rPr lang="zh-CN" altLang="en-US" dirty="0"/>
              <a:t>的比较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5" name="文本占位符 1">
            <a:extLst>
              <a:ext uri="{FF2B5EF4-FFF2-40B4-BE49-F238E27FC236}">
                <a16:creationId xmlns:a16="http://schemas.microsoft.com/office/drawing/2014/main" id="{FCEC7A7A-7E09-404C-BA1E-FA29DD7116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446767BF-05A1-43D6-81B6-C4D8F0D63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7" name="文本占位符 3">
            <a:extLst>
              <a:ext uri="{FF2B5EF4-FFF2-40B4-BE49-F238E27FC236}">
                <a16:creationId xmlns:a16="http://schemas.microsoft.com/office/drawing/2014/main" id="{D3EDD0A7-238C-490D-9FAB-A9E0C33D76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8" name="文本占位符 4">
            <a:extLst>
              <a:ext uri="{FF2B5EF4-FFF2-40B4-BE49-F238E27FC236}">
                <a16:creationId xmlns:a16="http://schemas.microsoft.com/office/drawing/2014/main" id="{66464C8F-0252-4A37-A3B1-CB0CDD570B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9" name="文本占位符 5">
            <a:extLst>
              <a:ext uri="{FF2B5EF4-FFF2-40B4-BE49-F238E27FC236}">
                <a16:creationId xmlns:a16="http://schemas.microsoft.com/office/drawing/2014/main" id="{414E31BF-0DAA-48F9-93F7-38503AFAAB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3387F9A-8DD7-4025-92C1-5B78454B062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下列关请求页式系统的页面调度算法中，说法错误的是（     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F93D5F-9C90-4E34-9F31-C0236D566A9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357437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一个好的页面调度算法应减少和避免抖动现象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C681C1-1D68-4939-B9AF-C448800942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254108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FIFO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算法实现简单，选择最先进入主存储器的页面调出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D7A41A-AB95-4E02-BCC5-B42B9B28F7E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151261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LRU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算发基于局部性原理，首先调出最近一段时间内最长时间未被访问过的页面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C76F42-DF07-48F7-A346-4D6A143BB77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CLOCK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算法首先调出一段时间内被访问次数最多的页面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3D6F234-72CA-42E9-886B-F0B9891FC73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42173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9113568-FDD7-4540-839D-9E0E35B223A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318401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F5DD348-AA0D-404D-9C72-F7586CD3028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21555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717631D-8B93-40D5-B538-96E421F5AD1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92FE9B7-2174-43A8-836C-0787F80D0EB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F4EFF90-E3DB-4DF4-B243-0A2B178CCCF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20" name="TitleBackground">
              <a:extLst>
                <a:ext uri="{FF2B5EF4-FFF2-40B4-BE49-F238E27FC236}">
                  <a16:creationId xmlns:a16="http://schemas.microsoft.com/office/drawing/2014/main" id="{F2EB1FF3-C364-46BC-AB16-0102D78BC8D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ColorBlock">
              <a:extLst>
                <a:ext uri="{FF2B5EF4-FFF2-40B4-BE49-F238E27FC236}">
                  <a16:creationId xmlns:a16="http://schemas.microsoft.com/office/drawing/2014/main" id="{44B0CAF5-2BEA-435D-9C22-05A13B154E0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TypeText">
              <a:extLst>
                <a:ext uri="{FF2B5EF4-FFF2-40B4-BE49-F238E27FC236}">
                  <a16:creationId xmlns:a16="http://schemas.microsoft.com/office/drawing/2014/main" id="{21D94593-ECB5-4D2D-9EDD-2703E2BDB98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39C0E67C-19FA-4C53-BF2B-5A055F4C682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7AFC6DB-C575-4998-9919-20C785783B3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828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1A56F7-22E6-40B8-B685-2989750A8BA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在请求分页存储管理中，若采用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FIFO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页面淘汰算法，则当可供分配的页帧数增加时，缺页中断的次数（   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9BE21C-F36F-4DD1-9F35-2258EA979F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减少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4CF8E9-7F55-4A86-8869-794C00EC6E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增加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9888C1-473B-4BD7-A08D-90D9B436757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无影响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2C5E99-CCC6-4613-878A-E9C21FAC7F4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可能增加也可能减少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75567D3-D0F6-4F02-BDD4-23782158291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3B3FAB1-D192-4570-A847-C827ED060FE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F950CA1-FC1D-4D7F-9DA5-C72A14C200F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B9EEDF5-B076-4488-A0C8-18613AE2E9E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43785EA-ED6A-44DA-B19E-E6297CCDF0F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5DCD5E1-E485-45FB-B52D-E94F01CF6A84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B0AFB06E-D2A9-4B85-9DFA-820505CB2EF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F276D0C3-036E-43F1-A016-A1EAB9BBEBD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84CC3B54-13AA-4657-95D5-BBDF3A7FFAC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62F7C9F8-4D69-4FFD-9C2A-0EF571581DF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A177DF9-DE67-46F9-9761-44DDD065AD9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2278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326602-CAAE-4380-B8AB-33551CF822D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引起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LRU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算法的实现耗费高的原因是（   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38082D-B460-4554-A02D-02F7E15B199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需要硬件的特殊支持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5F6321-DDAA-46D8-913B-680517B500B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需要特殊的中断处理程序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FB8DB8-FCB0-466F-850A-669E2E7B136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需要在页表中标明特殊的页类型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96E209-A20F-467E-8A6E-E46D3BABAB3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需要对所有的页进行排序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0ACE941-E933-4143-BA91-F15AB1044D8C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05355C-2883-480E-864F-FC56C838ACB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BDD949F-240E-4640-A097-DA3AC0FDA65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D190751-8638-4DB3-9235-433FEA078D7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5AB72AF-C96A-4B3C-829E-020B301112D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47626E-7AA2-44BE-9306-E3F0B40F2D7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70C8FF7-FE18-4DDA-9D8B-8FB20D84ED7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CBCB6C1B-1A49-419B-83BE-834D96C16EC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9433B5A5-B432-4A8A-AFAA-66801769284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06988764-0580-401C-8865-46AFC89AFAFD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74A6D4C-1CAC-482A-9352-A6B3AD6BB27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64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 内存管理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页面置换算法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全局置换算法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54D9B73-95CB-44A4-A91F-71B681BFAAC1}"/>
              </a:ext>
            </a:extLst>
          </p:cNvPr>
          <p:cNvSpPr/>
          <p:nvPr/>
        </p:nvSpPr>
        <p:spPr>
          <a:xfrm>
            <a:off x="7619550" y="745208"/>
            <a:ext cx="4219253" cy="5625670"/>
          </a:xfrm>
          <a:prstGeom prst="rect">
            <a:avLst/>
          </a:prstGeom>
          <a:blipFill>
            <a:blip r:embed="rId2"/>
            <a:srcRect/>
            <a:stretch>
              <a:fillRect l="-76381" t="1" r="-76381" b="-55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D82C19-A360-4BE6-90FF-69A62D7939CF}"/>
              </a:ext>
            </a:extLst>
          </p:cNvPr>
          <p:cNvGrpSpPr/>
          <p:nvPr/>
        </p:nvGrpSpPr>
        <p:grpSpPr>
          <a:xfrm>
            <a:off x="2083603" y="624513"/>
            <a:ext cx="2789866" cy="1113917"/>
            <a:chOff x="295435" y="914533"/>
            <a:chExt cx="2789866" cy="111391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2AAA573-50BD-4E26-B0FB-6AF877129D6B}"/>
                </a:ext>
              </a:extLst>
            </p:cNvPr>
            <p:cNvGrpSpPr/>
            <p:nvPr/>
          </p:nvGrpSpPr>
          <p:grpSpPr>
            <a:xfrm>
              <a:off x="295435" y="914533"/>
              <a:ext cx="809837" cy="1113917"/>
              <a:chOff x="611284" y="1140951"/>
              <a:chExt cx="809837" cy="1113917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2A8949-4A06-4F9E-8383-471E1E7ED920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9674F42-B441-49B1-BBCA-9FDD52480D59}"/>
                  </a:ext>
                </a:extLst>
              </p:cNvPr>
              <p:cNvGrpSpPr/>
              <p:nvPr/>
            </p:nvGrpSpPr>
            <p:grpSpPr>
              <a:xfrm rot="11641273">
                <a:off x="1113869" y="1140951"/>
                <a:ext cx="246536" cy="1113917"/>
                <a:chOff x="258722" y="976700"/>
                <a:chExt cx="1125739" cy="5086397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2D1A694E-ECE4-4D33-846B-DC34C80DB5DE}"/>
                    </a:ext>
                  </a:extLst>
                </p:cNvPr>
                <p:cNvCxnSpPr/>
                <p:nvPr/>
              </p:nvCxnSpPr>
              <p:spPr>
                <a:xfrm flipH="1">
                  <a:off x="334590" y="2007563"/>
                  <a:ext cx="1049871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A5A75DC-A842-4F39-A6EC-2325F46EF141}"/>
                    </a:ext>
                  </a:extLst>
                </p:cNvPr>
                <p:cNvSpPr/>
                <p:nvPr/>
              </p:nvSpPr>
              <p:spPr>
                <a:xfrm rot="865294">
                  <a:off x="258722" y="976700"/>
                  <a:ext cx="719666" cy="50725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2249318-FC6B-45A8-A261-F5F2AD57D4DF}"/>
                </a:ext>
              </a:extLst>
            </p:cNvPr>
            <p:cNvSpPr/>
            <p:nvPr/>
          </p:nvSpPr>
          <p:spPr>
            <a:xfrm>
              <a:off x="1105272" y="1066672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问题、概念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84BF313-46A4-4E07-9C9F-4940CDDDD603}"/>
              </a:ext>
            </a:extLst>
          </p:cNvPr>
          <p:cNvGrpSpPr/>
          <p:nvPr/>
        </p:nvGrpSpPr>
        <p:grpSpPr>
          <a:xfrm>
            <a:off x="2083603" y="1882971"/>
            <a:ext cx="3502167" cy="1135271"/>
            <a:chOff x="295435" y="2368662"/>
            <a:chExt cx="3502167" cy="113527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F505D1F-8553-4802-A9F5-988877FF57CD}"/>
                </a:ext>
              </a:extLst>
            </p:cNvPr>
            <p:cNvGrpSpPr/>
            <p:nvPr/>
          </p:nvGrpSpPr>
          <p:grpSpPr>
            <a:xfrm>
              <a:off x="295435" y="2368662"/>
              <a:ext cx="912799" cy="1135271"/>
              <a:chOff x="611284" y="1161081"/>
              <a:chExt cx="912799" cy="1135271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4D25F1-C218-4001-97B5-60EE0F4FDA5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7D5C4428-1FED-47D4-94F9-921657792A53}"/>
                  </a:ext>
                </a:extLst>
              </p:cNvPr>
              <p:cNvGrpSpPr/>
              <p:nvPr/>
            </p:nvGrpSpPr>
            <p:grpSpPr>
              <a:xfrm rot="11641273">
                <a:off x="1108766" y="1161081"/>
                <a:ext cx="415317" cy="1135271"/>
                <a:chOff x="-511972" y="879186"/>
                <a:chExt cx="1896439" cy="5183899"/>
              </a:xfrm>
            </p:grpSpPr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C4AF8121-2139-48B5-8BE2-33E25BAB9A15}"/>
                    </a:ext>
                  </a:extLst>
                </p:cNvPr>
                <p:cNvCxnSpPr/>
                <p:nvPr/>
              </p:nvCxnSpPr>
              <p:spPr>
                <a:xfrm flipH="1">
                  <a:off x="334598" y="2007551"/>
                  <a:ext cx="1049869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723C1BE-929C-4CD0-9C5C-07694CAB218F}"/>
                    </a:ext>
                  </a:extLst>
                </p:cNvPr>
                <p:cNvSpPr/>
                <p:nvPr/>
              </p:nvSpPr>
              <p:spPr>
                <a:xfrm rot="865294">
                  <a:off x="-511972" y="879186"/>
                  <a:ext cx="1502695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4274AE6-A206-4C40-A9A7-8A96C9DDB924}"/>
                </a:ext>
              </a:extLst>
            </p:cNvPr>
            <p:cNvSpPr/>
            <p:nvPr/>
          </p:nvSpPr>
          <p:spPr>
            <a:xfrm>
              <a:off x="1099427" y="2495710"/>
              <a:ext cx="269817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工作集置换算法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31D01E-2ABB-458C-83CF-5EB6F3C2B0E1}"/>
              </a:ext>
            </a:extLst>
          </p:cNvPr>
          <p:cNvGrpSpPr/>
          <p:nvPr/>
        </p:nvGrpSpPr>
        <p:grpSpPr>
          <a:xfrm>
            <a:off x="2083603" y="3162783"/>
            <a:ext cx="3502167" cy="1113914"/>
            <a:chOff x="295435" y="3782535"/>
            <a:chExt cx="3502167" cy="111391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008430E-7FC5-49A9-AFF1-57B6099812BA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1926ECF-665E-4ECE-BEEC-A6A67D277445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857F9C8-5630-4B07-AD3A-B95A9B3695EA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DFC066E9-F3BE-4FA3-8797-1CA0AC1A0A65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B1BF7AA-BB17-47B3-AEA5-F75AC5BC933F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F0D837D-37DB-43E7-AFCD-14382A1BB1E8}"/>
                </a:ext>
              </a:extLst>
            </p:cNvPr>
            <p:cNvSpPr/>
            <p:nvPr/>
          </p:nvSpPr>
          <p:spPr>
            <a:xfrm>
              <a:off x="1099427" y="3907479"/>
              <a:ext cx="269817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缺页率置换算法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7E84F95-0AC6-41D1-BB6E-2A25617DC254}"/>
              </a:ext>
            </a:extLst>
          </p:cNvPr>
          <p:cNvGrpSpPr/>
          <p:nvPr/>
        </p:nvGrpSpPr>
        <p:grpSpPr>
          <a:xfrm>
            <a:off x="2083603" y="4421238"/>
            <a:ext cx="1706803" cy="1113914"/>
            <a:chOff x="295435" y="3782535"/>
            <a:chExt cx="1706803" cy="1113914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5734D63-0EE1-4564-939F-FB03C8321389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46546B8-6F08-4CF6-8136-8F005FFC2CE3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69D4F17A-7767-4D9B-8D5E-E4C0F7271E4C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EE4FF3E8-EF23-469C-99BA-6BAC5FA64166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F0C7CD30-3688-4C4F-B3B4-40D86A7008FB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BFCCEBB-0695-4DAF-A57C-C86E011DA3BA}"/>
                </a:ext>
              </a:extLst>
            </p:cNvPr>
            <p:cNvSpPr/>
            <p:nvPr/>
          </p:nvSpPr>
          <p:spPr>
            <a:xfrm>
              <a:off x="1099427" y="3907479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抖动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D8FEBFC-5CC5-4F1E-8E4B-F81239336AFF}"/>
              </a:ext>
            </a:extLst>
          </p:cNvPr>
          <p:cNvGrpSpPr/>
          <p:nvPr/>
        </p:nvGrpSpPr>
        <p:grpSpPr>
          <a:xfrm>
            <a:off x="2083603" y="5633255"/>
            <a:ext cx="2424949" cy="1113914"/>
            <a:chOff x="295435" y="3782535"/>
            <a:chExt cx="2424949" cy="111391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02A4BF1-E237-4918-84BD-EFD8B2619983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95896A5-8697-4645-89F6-1333E4AD7142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B3232D2D-4825-4ABB-95AA-5214CB9D9F89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DD559FB3-75FD-4532-B53F-E5870D14D32C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7EBF878D-D373-4796-A747-7C82390DD5F5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74CED2A-A3E3-4D7E-A0E6-C744F5089068}"/>
                </a:ext>
              </a:extLst>
            </p:cNvPr>
            <p:cNvSpPr/>
            <p:nvPr/>
          </p:nvSpPr>
          <p:spPr>
            <a:xfrm>
              <a:off x="1099427" y="3907479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>
                  <a:solidFill>
                    <a:schemeClr val="accent1">
                      <a:lumMod val="50000"/>
                    </a:schemeClr>
                  </a:solidFill>
                </a:rPr>
                <a:t>负载均衡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441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74678" y="2046607"/>
            <a:ext cx="6921548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FIFO 页面置换算法: 假设初始顺序 a-&gt;b-&gt;c 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1897739" y="3125987"/>
            <a:ext cx="8644496" cy="779327"/>
            <a:chOff x="949520" y="1623231"/>
            <a:chExt cx="6483372" cy="584495"/>
          </a:xfrm>
        </p:grpSpPr>
        <p:sp>
          <p:nvSpPr>
            <p:cNvPr id="176" name="矩形 175"/>
            <p:cNvSpPr/>
            <p:nvPr/>
          </p:nvSpPr>
          <p:spPr>
            <a:xfrm>
              <a:off x="949520" y="1625584"/>
              <a:ext cx="6480000" cy="582142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97520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12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68892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0264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11636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83008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54380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25752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997124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68496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139868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11240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282612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53984" y="162323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00892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72264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43636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15008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86380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57752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429124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00496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71868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143240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14612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85984" y="1892908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972478" y="1630851"/>
              <a:ext cx="78581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972478" y="1892908"/>
              <a:ext cx="109919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访问页面</a:t>
              </a:r>
            </a:p>
          </p:txBody>
        </p:sp>
        <p:cxnSp>
          <p:nvCxnSpPr>
            <p:cNvPr id="4" name="直接连接符 3"/>
            <p:cNvCxnSpPr>
              <a:stCxn id="176" idx="1"/>
            </p:cNvCxnSpPr>
            <p:nvPr/>
          </p:nvCxnSpPr>
          <p:spPr>
            <a:xfrm>
              <a:off x="949520" y="1916655"/>
              <a:ext cx="6480000" cy="14353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260869" y="1624632"/>
              <a:ext cx="0" cy="58132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合 57"/>
          <p:cNvGrpSpPr/>
          <p:nvPr/>
        </p:nvGrpSpPr>
        <p:grpSpPr>
          <a:xfrm>
            <a:off x="1897739" y="3559299"/>
            <a:ext cx="8640000" cy="2048804"/>
            <a:chOff x="949520" y="1555488"/>
            <a:chExt cx="6480000" cy="1536603"/>
          </a:xfrm>
        </p:grpSpPr>
        <p:sp>
          <p:nvSpPr>
            <p:cNvPr id="13" name="矩形 12"/>
            <p:cNvSpPr/>
            <p:nvPr/>
          </p:nvSpPr>
          <p:spPr>
            <a:xfrm>
              <a:off x="949520" y="1814625"/>
              <a:ext cx="6480000" cy="1260000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2260437" y="1823380"/>
              <a:ext cx="0" cy="1006486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875747" y="1821666"/>
              <a:ext cx="0" cy="99282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/>
            <p:cNvSpPr txBox="1"/>
            <p:nvPr/>
          </p:nvSpPr>
          <p:spPr>
            <a:xfrm>
              <a:off x="3565240" y="1796486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136853" y="1796486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708466" y="1796486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286823" y="1795745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859070" y="1793412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425125" y="1827396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566444" y="231067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137816" y="231067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2709188" y="231067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2280560" y="231067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851932" y="231067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1423304" y="231067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3566444" y="2546997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851932" y="2546997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423304" y="2546997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3565240" y="2067057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3136853" y="2067057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2708466" y="2067057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2280079" y="2067057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851691" y="2067057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423304" y="2067057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3986248" y="1796486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3987452" y="231067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3987452" y="2546997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986248" y="2067057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10332" y="1796486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4411536" y="231067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11536" y="2546997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4410332" y="2067057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4851124" y="1796486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4852328" y="2310671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4852328" y="2546997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4851124" y="2067057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5262858" y="1797438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5264062" y="2311623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5264062" y="2547949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5262858" y="2068009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5697902" y="1797438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5699106" y="2311623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699106" y="2547949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5697902" y="2068009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137008" y="1797438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6138212" y="2311623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6138212" y="2547949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6137008" y="2068009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6555158" y="1797438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6556362" y="2311623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6556362" y="2547949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6555158" y="2068009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6968546" y="1797438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6969750" y="2311623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6969750" y="2547949"/>
              <a:ext cx="4320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6968546" y="2068009"/>
              <a:ext cx="431757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967054" y="2807349"/>
              <a:ext cx="100723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缺页状态</a:t>
              </a:r>
            </a:p>
          </p:txBody>
        </p:sp>
        <p:sp>
          <p:nvSpPr>
            <p:cNvPr id="175" name="TextBox 328"/>
            <p:cNvSpPr txBox="1"/>
            <p:nvPr/>
          </p:nvSpPr>
          <p:spPr>
            <a:xfrm>
              <a:off x="1004822" y="1998344"/>
              <a:ext cx="323165" cy="68480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物理帧号</a:t>
              </a:r>
              <a:endPara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949520" y="2822991"/>
              <a:ext cx="6480000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组合 56"/>
            <p:cNvGrpSpPr/>
            <p:nvPr/>
          </p:nvGrpSpPr>
          <p:grpSpPr>
            <a:xfrm>
              <a:off x="3679570" y="1555488"/>
              <a:ext cx="234000" cy="1489560"/>
              <a:chOff x="3679570" y="1555488"/>
              <a:chExt cx="234000" cy="1489560"/>
            </a:xfrm>
          </p:grpSpPr>
          <p:sp>
            <p:nvSpPr>
              <p:cNvPr id="225" name="AutoShape 100"/>
              <p:cNvSpPr>
                <a:spLocks noChangeArrowheads="1"/>
              </p:cNvSpPr>
              <p:nvPr/>
            </p:nvSpPr>
            <p:spPr bwMode="auto">
              <a:xfrm>
                <a:off x="3706570" y="2865048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26" name="Oval 101"/>
              <p:cNvSpPr>
                <a:spLocks/>
              </p:cNvSpPr>
              <p:nvPr/>
            </p:nvSpPr>
            <p:spPr bwMode="auto">
              <a:xfrm>
                <a:off x="3679570" y="1555488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</p:grpSp>
      <p:grpSp>
        <p:nvGrpSpPr>
          <p:cNvPr id="227" name="组合 226"/>
          <p:cNvGrpSpPr/>
          <p:nvPr/>
        </p:nvGrpSpPr>
        <p:grpSpPr>
          <a:xfrm>
            <a:off x="1897739" y="3532300"/>
            <a:ext cx="8640000" cy="1786830"/>
            <a:chOff x="949520" y="1535238"/>
            <a:chExt cx="6480000" cy="1340122"/>
          </a:xfrm>
        </p:grpSpPr>
        <p:grpSp>
          <p:nvGrpSpPr>
            <p:cNvPr id="228" name="组合 227"/>
            <p:cNvGrpSpPr/>
            <p:nvPr/>
          </p:nvGrpSpPr>
          <p:grpSpPr>
            <a:xfrm>
              <a:off x="949520" y="1815608"/>
              <a:ext cx="6480000" cy="1059752"/>
              <a:chOff x="954944" y="1987328"/>
              <a:chExt cx="6480000" cy="1059752"/>
            </a:xfrm>
          </p:grpSpPr>
          <p:sp>
            <p:nvSpPr>
              <p:cNvPr id="274" name="矩形 273"/>
              <p:cNvSpPr/>
              <p:nvPr/>
            </p:nvSpPr>
            <p:spPr>
              <a:xfrm>
                <a:off x="954944" y="1988779"/>
                <a:ext cx="6480000" cy="1058301"/>
              </a:xfrm>
              <a:prstGeom prst="rect">
                <a:avLst/>
              </a:prstGeom>
              <a:gradFill>
                <a:gsLst>
                  <a:gs pos="100000">
                    <a:srgbClr val="FDD000"/>
                  </a:gs>
                  <a:gs pos="0">
                    <a:srgbClr val="FFF9B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289" name="直接连接符 288"/>
              <p:cNvCxnSpPr/>
              <p:nvPr/>
            </p:nvCxnSpPr>
            <p:spPr>
              <a:xfrm>
                <a:off x="1902885" y="1987328"/>
                <a:ext cx="0" cy="779821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>
                <a:off x="2260869" y="1994370"/>
                <a:ext cx="0" cy="772779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3" name="TextBox 145"/>
              <p:cNvSpPr txBox="1"/>
              <p:nvPr/>
            </p:nvSpPr>
            <p:spPr>
              <a:xfrm>
                <a:off x="7000892" y="1995686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4" name="TextBox 146"/>
              <p:cNvSpPr txBox="1"/>
              <p:nvPr/>
            </p:nvSpPr>
            <p:spPr>
              <a:xfrm>
                <a:off x="6572264" y="1995686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5" name="TextBox 147"/>
              <p:cNvSpPr txBox="1"/>
              <p:nvPr/>
            </p:nvSpPr>
            <p:spPr>
              <a:xfrm>
                <a:off x="6143636" y="1995686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6" name="TextBox 148"/>
              <p:cNvSpPr txBox="1"/>
              <p:nvPr/>
            </p:nvSpPr>
            <p:spPr>
              <a:xfrm>
                <a:off x="5715008" y="1995686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7" name="TextBox 149"/>
              <p:cNvSpPr txBox="1"/>
              <p:nvPr/>
            </p:nvSpPr>
            <p:spPr>
              <a:xfrm>
                <a:off x="5286380" y="1995686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8" name="TextBox 150"/>
              <p:cNvSpPr txBox="1"/>
              <p:nvPr/>
            </p:nvSpPr>
            <p:spPr>
              <a:xfrm>
                <a:off x="4857752" y="1995686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9" name="TextBox 151"/>
              <p:cNvSpPr txBox="1"/>
              <p:nvPr/>
            </p:nvSpPr>
            <p:spPr>
              <a:xfrm>
                <a:off x="4429124" y="201877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d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0" name="TextBox 152"/>
              <p:cNvSpPr txBox="1"/>
              <p:nvPr/>
            </p:nvSpPr>
            <p:spPr>
              <a:xfrm>
                <a:off x="4000496" y="201877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d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1" name="TextBox 153"/>
              <p:cNvSpPr txBox="1"/>
              <p:nvPr/>
            </p:nvSpPr>
            <p:spPr>
              <a:xfrm>
                <a:off x="3571868" y="201877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d</a:t>
                </a:r>
                <a:endPara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2" name="TextBox 154"/>
              <p:cNvSpPr txBox="1"/>
              <p:nvPr/>
            </p:nvSpPr>
            <p:spPr>
              <a:xfrm>
                <a:off x="3143240" y="201877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3" name="TextBox 155"/>
              <p:cNvSpPr txBox="1"/>
              <p:nvPr/>
            </p:nvSpPr>
            <p:spPr>
              <a:xfrm>
                <a:off x="2714612" y="201877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4" name="TextBox 156"/>
              <p:cNvSpPr txBox="1"/>
              <p:nvPr/>
            </p:nvSpPr>
            <p:spPr>
              <a:xfrm>
                <a:off x="2285984" y="2025646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5" name="TextBox 157"/>
              <p:cNvSpPr txBox="1"/>
              <p:nvPr/>
            </p:nvSpPr>
            <p:spPr>
              <a:xfrm>
                <a:off x="1860485" y="201697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6" name="TextBox 158"/>
              <p:cNvSpPr txBox="1"/>
              <p:nvPr/>
            </p:nvSpPr>
            <p:spPr>
              <a:xfrm>
                <a:off x="1436005" y="2033277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0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7" name="TextBox 160"/>
              <p:cNvSpPr txBox="1"/>
              <p:nvPr/>
            </p:nvSpPr>
            <p:spPr>
              <a:xfrm>
                <a:off x="7000892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d</a:t>
                </a:r>
                <a:endPara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8" name="TextBox 161"/>
              <p:cNvSpPr txBox="1"/>
              <p:nvPr/>
            </p:nvSpPr>
            <p:spPr>
              <a:xfrm>
                <a:off x="6572264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9" name="TextBox 162"/>
              <p:cNvSpPr txBox="1"/>
              <p:nvPr/>
            </p:nvSpPr>
            <p:spPr>
              <a:xfrm>
                <a:off x="6143636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0" name="TextBox 163"/>
              <p:cNvSpPr txBox="1"/>
              <p:nvPr/>
            </p:nvSpPr>
            <p:spPr>
              <a:xfrm>
                <a:off x="5715008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1" name="TextBox 164"/>
              <p:cNvSpPr txBox="1"/>
              <p:nvPr/>
            </p:nvSpPr>
            <p:spPr>
              <a:xfrm>
                <a:off x="5286380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2" name="TextBox 165"/>
              <p:cNvSpPr txBox="1"/>
              <p:nvPr/>
            </p:nvSpPr>
            <p:spPr>
              <a:xfrm>
                <a:off x="4857752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3" name="TextBox 166"/>
              <p:cNvSpPr txBox="1"/>
              <p:nvPr/>
            </p:nvSpPr>
            <p:spPr>
              <a:xfrm>
                <a:off x="4429124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4" name="TextBox 167"/>
              <p:cNvSpPr txBox="1"/>
              <p:nvPr/>
            </p:nvSpPr>
            <p:spPr>
              <a:xfrm>
                <a:off x="4000496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5" name="TextBox 168"/>
              <p:cNvSpPr txBox="1"/>
              <p:nvPr/>
            </p:nvSpPr>
            <p:spPr>
              <a:xfrm>
                <a:off x="3571868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6" name="TextBox 169"/>
              <p:cNvSpPr txBox="1"/>
              <p:nvPr/>
            </p:nvSpPr>
            <p:spPr>
              <a:xfrm>
                <a:off x="3143240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7" name="TextBox 170"/>
              <p:cNvSpPr txBox="1"/>
              <p:nvPr/>
            </p:nvSpPr>
            <p:spPr>
              <a:xfrm>
                <a:off x="2714612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8" name="TextBox 171"/>
              <p:cNvSpPr txBox="1"/>
              <p:nvPr/>
            </p:nvSpPr>
            <p:spPr>
              <a:xfrm>
                <a:off x="2285984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9" name="TextBox 172"/>
              <p:cNvSpPr txBox="1"/>
              <p:nvPr/>
            </p:nvSpPr>
            <p:spPr>
              <a:xfrm>
                <a:off x="1857356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0" name="TextBox 173"/>
              <p:cNvSpPr txBox="1"/>
              <p:nvPr/>
            </p:nvSpPr>
            <p:spPr>
              <a:xfrm>
                <a:off x="1428728" y="2460823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1" name="TextBox 251"/>
              <p:cNvSpPr txBox="1"/>
              <p:nvPr/>
            </p:nvSpPr>
            <p:spPr>
              <a:xfrm>
                <a:off x="7000892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2" name="TextBox 252"/>
              <p:cNvSpPr txBox="1"/>
              <p:nvPr/>
            </p:nvSpPr>
            <p:spPr>
              <a:xfrm>
                <a:off x="6572264" y="2246411"/>
                <a:ext cx="432000" cy="284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endPara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3" name="TextBox 253"/>
              <p:cNvSpPr txBox="1"/>
              <p:nvPr/>
            </p:nvSpPr>
            <p:spPr>
              <a:xfrm>
                <a:off x="6143636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d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4" name="TextBox 254"/>
              <p:cNvSpPr txBox="1"/>
              <p:nvPr/>
            </p:nvSpPr>
            <p:spPr>
              <a:xfrm>
                <a:off x="5715008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d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5" name="TextBox 255"/>
              <p:cNvSpPr txBox="1"/>
              <p:nvPr/>
            </p:nvSpPr>
            <p:spPr>
              <a:xfrm>
                <a:off x="5286380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d</a:t>
                </a:r>
                <a:endPara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6" name="TextBox 256"/>
              <p:cNvSpPr txBox="1"/>
              <p:nvPr/>
            </p:nvSpPr>
            <p:spPr>
              <a:xfrm>
                <a:off x="4857752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7" name="TextBox 257"/>
              <p:cNvSpPr txBox="1"/>
              <p:nvPr/>
            </p:nvSpPr>
            <p:spPr>
              <a:xfrm>
                <a:off x="4429124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8" name="TextBox 258"/>
              <p:cNvSpPr txBox="1"/>
              <p:nvPr/>
            </p:nvSpPr>
            <p:spPr>
              <a:xfrm>
                <a:off x="4000496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a</a:t>
                </a:r>
                <a:endParaRPr lang="zh-CN" altLang="en-US" sz="18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9" name="TextBox 259"/>
              <p:cNvSpPr txBox="1"/>
              <p:nvPr/>
            </p:nvSpPr>
            <p:spPr>
              <a:xfrm>
                <a:off x="3571868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0" name="TextBox 260"/>
              <p:cNvSpPr txBox="1"/>
              <p:nvPr/>
            </p:nvSpPr>
            <p:spPr>
              <a:xfrm>
                <a:off x="3143240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1" name="TextBox 261"/>
              <p:cNvSpPr txBox="1"/>
              <p:nvPr/>
            </p:nvSpPr>
            <p:spPr>
              <a:xfrm>
                <a:off x="2714612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2" name="TextBox 262"/>
              <p:cNvSpPr txBox="1"/>
              <p:nvPr/>
            </p:nvSpPr>
            <p:spPr>
              <a:xfrm>
                <a:off x="2285984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3" name="TextBox 263"/>
              <p:cNvSpPr txBox="1"/>
              <p:nvPr/>
            </p:nvSpPr>
            <p:spPr>
              <a:xfrm>
                <a:off x="1860485" y="2240714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4" name="TextBox 264"/>
              <p:cNvSpPr txBox="1"/>
              <p:nvPr/>
            </p:nvSpPr>
            <p:spPr>
              <a:xfrm>
                <a:off x="1428728" y="2246411"/>
                <a:ext cx="4320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5" name="TextBox 326"/>
              <p:cNvSpPr txBox="1"/>
              <p:nvPr/>
            </p:nvSpPr>
            <p:spPr>
              <a:xfrm>
                <a:off x="964953" y="2748438"/>
                <a:ext cx="1007234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67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缺页状态</a:t>
                </a:r>
              </a:p>
            </p:txBody>
          </p:sp>
          <p:sp>
            <p:nvSpPr>
              <p:cNvPr id="376" name="TextBox 328"/>
              <p:cNvSpPr txBox="1"/>
              <p:nvPr/>
            </p:nvSpPr>
            <p:spPr>
              <a:xfrm>
                <a:off x="1010246" y="2011848"/>
                <a:ext cx="323165" cy="684802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</a:rPr>
                  <a:t>物理帧号</a:t>
                </a:r>
                <a:endPara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77" name="直接连接符 376"/>
              <p:cNvCxnSpPr/>
              <p:nvPr/>
            </p:nvCxnSpPr>
            <p:spPr>
              <a:xfrm>
                <a:off x="964079" y="2768600"/>
                <a:ext cx="6465441" cy="0"/>
              </a:xfrm>
              <a:prstGeom prst="line">
                <a:avLst/>
              </a:prstGeom>
              <a:ln w="28575">
                <a:solidFill>
                  <a:srgbClr val="11576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组合 229"/>
            <p:cNvGrpSpPr/>
            <p:nvPr/>
          </p:nvGrpSpPr>
          <p:grpSpPr>
            <a:xfrm>
              <a:off x="3679570" y="1555488"/>
              <a:ext cx="234000" cy="1268270"/>
              <a:chOff x="4518037" y="1556793"/>
              <a:chExt cx="234000" cy="1268270"/>
            </a:xfrm>
          </p:grpSpPr>
          <p:sp>
            <p:nvSpPr>
              <p:cNvPr id="272" name="AutoShape 100"/>
              <p:cNvSpPr>
                <a:spLocks noChangeArrowheads="1"/>
              </p:cNvSpPr>
              <p:nvPr/>
            </p:nvSpPr>
            <p:spPr bwMode="auto">
              <a:xfrm>
                <a:off x="4545037" y="2645063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73" name="Oval 101"/>
              <p:cNvSpPr>
                <a:spLocks/>
              </p:cNvSpPr>
              <p:nvPr/>
            </p:nvSpPr>
            <p:spPr bwMode="auto">
              <a:xfrm>
                <a:off x="4518037" y="1556793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231" name="组合 230"/>
            <p:cNvGrpSpPr/>
            <p:nvPr/>
          </p:nvGrpSpPr>
          <p:grpSpPr>
            <a:xfrm>
              <a:off x="4099267" y="1548808"/>
              <a:ext cx="234000" cy="1274950"/>
              <a:chOff x="4518037" y="1556793"/>
              <a:chExt cx="234000" cy="1274950"/>
            </a:xfrm>
          </p:grpSpPr>
          <p:sp>
            <p:nvSpPr>
              <p:cNvPr id="270" name="AutoShape 100"/>
              <p:cNvSpPr>
                <a:spLocks noChangeArrowheads="1"/>
              </p:cNvSpPr>
              <p:nvPr/>
            </p:nvSpPr>
            <p:spPr bwMode="auto">
              <a:xfrm>
                <a:off x="4545037" y="2651743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71" name="Oval 101"/>
              <p:cNvSpPr>
                <a:spLocks/>
              </p:cNvSpPr>
              <p:nvPr/>
            </p:nvSpPr>
            <p:spPr bwMode="auto">
              <a:xfrm>
                <a:off x="4518037" y="1556793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232" name="组合 231"/>
            <p:cNvGrpSpPr/>
            <p:nvPr/>
          </p:nvGrpSpPr>
          <p:grpSpPr>
            <a:xfrm>
              <a:off x="4524752" y="1548808"/>
              <a:ext cx="234000" cy="1274950"/>
              <a:chOff x="4518037" y="1556793"/>
              <a:chExt cx="234000" cy="1274950"/>
            </a:xfrm>
          </p:grpSpPr>
          <p:sp>
            <p:nvSpPr>
              <p:cNvPr id="268" name="AutoShape 100"/>
              <p:cNvSpPr>
                <a:spLocks noChangeArrowheads="1"/>
              </p:cNvSpPr>
              <p:nvPr/>
            </p:nvSpPr>
            <p:spPr bwMode="auto">
              <a:xfrm>
                <a:off x="4545037" y="2651743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69" name="Oval 101"/>
              <p:cNvSpPr>
                <a:spLocks/>
              </p:cNvSpPr>
              <p:nvPr/>
            </p:nvSpPr>
            <p:spPr bwMode="auto">
              <a:xfrm>
                <a:off x="4518037" y="1556793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235" name="组合 234"/>
            <p:cNvGrpSpPr/>
            <p:nvPr/>
          </p:nvGrpSpPr>
          <p:grpSpPr>
            <a:xfrm>
              <a:off x="4957783" y="1542279"/>
              <a:ext cx="234000" cy="1281479"/>
              <a:chOff x="4518037" y="1556793"/>
              <a:chExt cx="234000" cy="1281479"/>
            </a:xfrm>
          </p:grpSpPr>
          <p:sp>
            <p:nvSpPr>
              <p:cNvPr id="266" name="AutoShape 100"/>
              <p:cNvSpPr>
                <a:spLocks noChangeArrowheads="1"/>
              </p:cNvSpPr>
              <p:nvPr/>
            </p:nvSpPr>
            <p:spPr bwMode="auto">
              <a:xfrm>
                <a:off x="4545037" y="2658272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67" name="Oval 101"/>
              <p:cNvSpPr>
                <a:spLocks/>
              </p:cNvSpPr>
              <p:nvPr/>
            </p:nvSpPr>
            <p:spPr bwMode="auto">
              <a:xfrm>
                <a:off x="4518037" y="1556793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236" name="组合 235"/>
            <p:cNvGrpSpPr/>
            <p:nvPr/>
          </p:nvGrpSpPr>
          <p:grpSpPr>
            <a:xfrm>
              <a:off x="5382008" y="1535238"/>
              <a:ext cx="234000" cy="1288520"/>
              <a:chOff x="4518037" y="1556793"/>
              <a:chExt cx="234000" cy="1288520"/>
            </a:xfrm>
          </p:grpSpPr>
          <p:sp>
            <p:nvSpPr>
              <p:cNvPr id="250" name="AutoShape 100"/>
              <p:cNvSpPr>
                <a:spLocks noChangeArrowheads="1"/>
              </p:cNvSpPr>
              <p:nvPr/>
            </p:nvSpPr>
            <p:spPr bwMode="auto">
              <a:xfrm>
                <a:off x="4545037" y="2665313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51" name="Oval 101"/>
              <p:cNvSpPr>
                <a:spLocks/>
              </p:cNvSpPr>
              <p:nvPr/>
            </p:nvSpPr>
            <p:spPr bwMode="auto">
              <a:xfrm>
                <a:off x="4518037" y="1556793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237" name="组合 236"/>
            <p:cNvGrpSpPr/>
            <p:nvPr/>
          </p:nvGrpSpPr>
          <p:grpSpPr>
            <a:xfrm>
              <a:off x="5806650" y="1548808"/>
              <a:ext cx="234000" cy="1274950"/>
              <a:chOff x="4518037" y="1556793"/>
              <a:chExt cx="234000" cy="1274950"/>
            </a:xfrm>
          </p:grpSpPr>
          <p:sp>
            <p:nvSpPr>
              <p:cNvPr id="248" name="AutoShape 100"/>
              <p:cNvSpPr>
                <a:spLocks noChangeArrowheads="1"/>
              </p:cNvSpPr>
              <p:nvPr/>
            </p:nvSpPr>
            <p:spPr bwMode="auto">
              <a:xfrm>
                <a:off x="4545037" y="2651743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49" name="Oval 101"/>
              <p:cNvSpPr>
                <a:spLocks/>
              </p:cNvSpPr>
              <p:nvPr/>
            </p:nvSpPr>
            <p:spPr bwMode="auto">
              <a:xfrm>
                <a:off x="4518037" y="1556793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238" name="组合 237"/>
            <p:cNvGrpSpPr/>
            <p:nvPr/>
          </p:nvGrpSpPr>
          <p:grpSpPr>
            <a:xfrm>
              <a:off x="6247492" y="1548808"/>
              <a:ext cx="234000" cy="1274950"/>
              <a:chOff x="4518037" y="1556793"/>
              <a:chExt cx="234000" cy="1274950"/>
            </a:xfrm>
          </p:grpSpPr>
          <p:sp>
            <p:nvSpPr>
              <p:cNvPr id="246" name="AutoShape 100"/>
              <p:cNvSpPr>
                <a:spLocks noChangeArrowheads="1"/>
              </p:cNvSpPr>
              <p:nvPr/>
            </p:nvSpPr>
            <p:spPr bwMode="auto">
              <a:xfrm>
                <a:off x="4545037" y="2651743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47" name="Oval 101"/>
              <p:cNvSpPr>
                <a:spLocks/>
              </p:cNvSpPr>
              <p:nvPr/>
            </p:nvSpPr>
            <p:spPr bwMode="auto">
              <a:xfrm>
                <a:off x="4518037" y="1556793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239" name="组合 238"/>
            <p:cNvGrpSpPr/>
            <p:nvPr/>
          </p:nvGrpSpPr>
          <p:grpSpPr>
            <a:xfrm>
              <a:off x="6675000" y="1548808"/>
              <a:ext cx="234000" cy="1274950"/>
              <a:chOff x="4518037" y="1556793"/>
              <a:chExt cx="234000" cy="1274950"/>
            </a:xfrm>
          </p:grpSpPr>
          <p:sp>
            <p:nvSpPr>
              <p:cNvPr id="243" name="AutoShape 100"/>
              <p:cNvSpPr>
                <a:spLocks noChangeArrowheads="1"/>
              </p:cNvSpPr>
              <p:nvPr/>
            </p:nvSpPr>
            <p:spPr bwMode="auto">
              <a:xfrm>
                <a:off x="4545037" y="2651743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45" name="Oval 101"/>
              <p:cNvSpPr>
                <a:spLocks/>
              </p:cNvSpPr>
              <p:nvPr/>
            </p:nvSpPr>
            <p:spPr bwMode="auto">
              <a:xfrm>
                <a:off x="4518037" y="1556793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240" name="组合 239"/>
            <p:cNvGrpSpPr/>
            <p:nvPr/>
          </p:nvGrpSpPr>
          <p:grpSpPr>
            <a:xfrm>
              <a:off x="7101384" y="1542279"/>
              <a:ext cx="234000" cy="1281479"/>
              <a:chOff x="4518037" y="1556793"/>
              <a:chExt cx="234000" cy="1281479"/>
            </a:xfrm>
          </p:grpSpPr>
          <p:sp>
            <p:nvSpPr>
              <p:cNvPr id="241" name="AutoShape 100"/>
              <p:cNvSpPr>
                <a:spLocks noChangeArrowheads="1"/>
              </p:cNvSpPr>
              <p:nvPr/>
            </p:nvSpPr>
            <p:spPr bwMode="auto">
              <a:xfrm>
                <a:off x="4545037" y="2658272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242" name="Oval 101"/>
              <p:cNvSpPr>
                <a:spLocks/>
              </p:cNvSpPr>
              <p:nvPr/>
            </p:nvSpPr>
            <p:spPr bwMode="auto">
              <a:xfrm>
                <a:off x="4518037" y="1556793"/>
                <a:ext cx="234000" cy="234000"/>
              </a:xfrm>
              <a:prstGeom prst="ellipse">
                <a:avLst/>
              </a:prstGeom>
              <a:noFill/>
              <a:ln w="28575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4267">
                  <a:solidFill>
                    <a:srgbClr val="000099"/>
                  </a:solidFill>
                </a:endParaRPr>
              </a:p>
            </p:txBody>
          </p:sp>
        </p:grpSp>
      </p:grpSp>
      <p:sp>
        <p:nvSpPr>
          <p:cNvPr id="378" name="TextBox 257"/>
          <p:cNvSpPr txBox="1"/>
          <p:nvPr/>
        </p:nvSpPr>
        <p:spPr>
          <a:xfrm>
            <a:off x="1808741" y="2576137"/>
            <a:ext cx="353204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物理页面数: 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3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Times New Roman" charset="0"/>
            </a:endParaRPr>
          </a:p>
        </p:txBody>
      </p:sp>
      <p:sp>
        <p:nvSpPr>
          <p:cNvPr id="379" name="TextBox 257"/>
          <p:cNvSpPr txBox="1"/>
          <p:nvPr/>
        </p:nvSpPr>
        <p:spPr>
          <a:xfrm>
            <a:off x="4817007" y="2576137"/>
            <a:ext cx="3004539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缺页次数: </a:t>
            </a:r>
            <a:r>
              <a:rPr lang="en-US" altLang="zh-CN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9</a:t>
            </a:r>
            <a:endParaRPr lang="zh-CN" altLang="en-US" sz="2667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Times New Roman" charset="0"/>
            </a:endParaRPr>
          </a:p>
        </p:txBody>
      </p:sp>
      <p:sp>
        <p:nvSpPr>
          <p:cNvPr id="380" name="TextBox 257"/>
          <p:cNvSpPr txBox="1"/>
          <p:nvPr/>
        </p:nvSpPr>
        <p:spPr>
          <a:xfrm>
            <a:off x="1808741" y="2576137"/>
            <a:ext cx="353204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物理页面数: 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4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Times New Roman" charset="0"/>
            </a:endParaRPr>
          </a:p>
        </p:txBody>
      </p:sp>
      <p:sp>
        <p:nvSpPr>
          <p:cNvPr id="381" name="TextBox 257"/>
          <p:cNvSpPr txBox="1"/>
          <p:nvPr/>
        </p:nvSpPr>
        <p:spPr>
          <a:xfrm>
            <a:off x="4817007" y="2576137"/>
            <a:ext cx="3004539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缺页次数: </a:t>
            </a:r>
            <a:r>
              <a:rPr lang="en-US" altLang="zh-CN" sz="2667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rPr>
              <a:t>1</a:t>
            </a:r>
            <a:endParaRPr lang="zh-CN" altLang="en-US" sz="2667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Times New Roman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A2C4EAC-165C-46CB-8425-0ACD416675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6750566" cy="11069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局部置换算法没有考虑进程访存差异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85" name="文本占位符 1">
            <a:extLst>
              <a:ext uri="{FF2B5EF4-FFF2-40B4-BE49-F238E27FC236}">
                <a16:creationId xmlns:a16="http://schemas.microsoft.com/office/drawing/2014/main" id="{5F6DD70B-8B4A-4A8C-8723-B5524AFBB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86" name="文本占位符 2">
            <a:extLst>
              <a:ext uri="{FF2B5EF4-FFF2-40B4-BE49-F238E27FC236}">
                <a16:creationId xmlns:a16="http://schemas.microsoft.com/office/drawing/2014/main" id="{C9DF7506-2790-4145-B372-0ADACB32C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87" name="文本占位符 3">
            <a:extLst>
              <a:ext uri="{FF2B5EF4-FFF2-40B4-BE49-F238E27FC236}">
                <a16:creationId xmlns:a16="http://schemas.microsoft.com/office/drawing/2014/main" id="{3765D9BE-2AD0-4CAA-BBB0-425FBE4106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188" name="文本占位符 4">
            <a:extLst>
              <a:ext uri="{FF2B5EF4-FFF2-40B4-BE49-F238E27FC236}">
                <a16:creationId xmlns:a16="http://schemas.microsoft.com/office/drawing/2014/main" id="{1EF79453-FF7F-4C81-80A3-1A11B0CBCD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189" name="文本占位符 5">
            <a:extLst>
              <a:ext uri="{FF2B5EF4-FFF2-40B4-BE49-F238E27FC236}">
                <a16:creationId xmlns:a16="http://schemas.microsoft.com/office/drawing/2014/main" id="{5F8AF644-1934-4ADC-B41F-E307499CC4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/>
      <p:bldP spid="378" grpId="1"/>
      <p:bldP spid="379" grpId="0"/>
      <p:bldP spid="379" grpId="1"/>
      <p:bldP spid="380" grpId="0"/>
      <p:bldP spid="38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87326" y="2539323"/>
            <a:ext cx="5672509" cy="519228"/>
            <a:chOff x="899592" y="1485501"/>
            <a:chExt cx="4254382" cy="389421"/>
          </a:xfrm>
        </p:grpSpPr>
        <p:sp>
          <p:nvSpPr>
            <p:cNvPr id="14" name="TextBox 16"/>
            <p:cNvSpPr txBox="1"/>
            <p:nvPr/>
          </p:nvSpPr>
          <p:spPr>
            <a:xfrm>
              <a:off x="899592" y="1497848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8"/>
            <p:cNvSpPr txBox="1"/>
            <p:nvPr/>
          </p:nvSpPr>
          <p:spPr>
            <a:xfrm>
              <a:off x="1259632" y="1485501"/>
              <a:ext cx="389434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全局置换算法要解决的问题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78788" y="4029841"/>
            <a:ext cx="8583480" cy="461665"/>
            <a:chOff x="1418189" y="2593865"/>
            <a:chExt cx="6437610" cy="346249"/>
          </a:xfrm>
        </p:grpSpPr>
        <p:sp>
          <p:nvSpPr>
            <p:cNvPr id="21" name="TextBox 20"/>
            <p:cNvSpPr txBox="1"/>
            <p:nvPr/>
          </p:nvSpPr>
          <p:spPr>
            <a:xfrm>
              <a:off x="1569255" y="2593865"/>
              <a:ext cx="628654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全局置换算法需要确定分配给进程的物理页面数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" name="图片 1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8189" y="2707074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4" name="组合 3"/>
          <p:cNvGrpSpPr/>
          <p:nvPr/>
        </p:nvGrpSpPr>
        <p:grpSpPr>
          <a:xfrm>
            <a:off x="1978788" y="3545509"/>
            <a:ext cx="6727387" cy="461665"/>
            <a:chOff x="1418189" y="2230616"/>
            <a:chExt cx="5045540" cy="346249"/>
          </a:xfrm>
        </p:grpSpPr>
        <p:sp>
          <p:nvSpPr>
            <p:cNvPr id="23" name="TextBox 22"/>
            <p:cNvSpPr txBox="1"/>
            <p:nvPr/>
          </p:nvSpPr>
          <p:spPr>
            <a:xfrm>
              <a:off x="1569255" y="2230616"/>
              <a:ext cx="489447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分配给进程的内存也需要在不同阶段有所变化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8189" y="2346864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1978788" y="3077392"/>
            <a:ext cx="5393877" cy="461665"/>
            <a:chOff x="1418189" y="1879528"/>
            <a:chExt cx="4045408" cy="346249"/>
          </a:xfrm>
        </p:grpSpPr>
        <p:sp>
          <p:nvSpPr>
            <p:cNvPr id="9" name="TextBox 8"/>
            <p:cNvSpPr txBox="1"/>
            <p:nvPr/>
          </p:nvSpPr>
          <p:spPr>
            <a:xfrm>
              <a:off x="1569255" y="1879528"/>
              <a:ext cx="3894342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进程在不同阶段的内存需求是变化的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8189" y="1988432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6" name="组合 5"/>
          <p:cNvGrpSpPr/>
          <p:nvPr/>
        </p:nvGrpSpPr>
        <p:grpSpPr>
          <a:xfrm>
            <a:off x="1278614" y="1577890"/>
            <a:ext cx="8447373" cy="913198"/>
            <a:chOff x="921391" y="1070209"/>
            <a:chExt cx="6335530" cy="684899"/>
          </a:xfrm>
        </p:grpSpPr>
        <p:sp>
          <p:nvSpPr>
            <p:cNvPr id="8" name="TextBox 7"/>
            <p:cNvSpPr txBox="1"/>
            <p:nvPr/>
          </p:nvSpPr>
          <p:spPr>
            <a:xfrm>
              <a:off x="921391" y="1070209"/>
              <a:ext cx="6335530" cy="6848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思路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    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全局置换算法为进程分配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可变数目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的物理页面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7" name="图片 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6522" y="1511806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5809EB1C-0CD9-413F-ACC7-49E891FA61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11069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全局置换算法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4" name="文本占位符 1">
            <a:extLst>
              <a:ext uri="{FF2B5EF4-FFF2-40B4-BE49-F238E27FC236}">
                <a16:creationId xmlns:a16="http://schemas.microsoft.com/office/drawing/2014/main" id="{D1C93608-F0D5-4255-A55B-1EAEABEF62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DE321C64-CED3-4348-B2E9-17B1F86A2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8BC79F6A-33AC-437D-8F69-EA7637D04A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F68BCFD4-926A-43A3-8CB2-7A2C480A5A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4238483D-8F18-4C49-AB57-9EC7BBF92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84844" y="4728320"/>
            <a:ext cx="8864661" cy="502765"/>
            <a:chOff x="586158" y="3227152"/>
            <a:chExt cx="6648496" cy="377074"/>
          </a:xfrm>
        </p:grpSpPr>
        <p:sp>
          <p:nvSpPr>
            <p:cNvPr id="83" name="TextBox 82"/>
            <p:cNvSpPr txBox="1"/>
            <p:nvPr/>
          </p:nvSpPr>
          <p:spPr>
            <a:xfrm>
              <a:off x="586158" y="3227152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0484" y="3227152"/>
              <a:ext cx="633417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indent="2117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利用率与并发进程数存在相互促进和制约的关系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51777" y="5153775"/>
            <a:ext cx="7419304" cy="461665"/>
            <a:chOff x="1011358" y="3546242"/>
            <a:chExt cx="5564478" cy="346249"/>
          </a:xfrm>
        </p:grpSpPr>
        <p:sp>
          <p:nvSpPr>
            <p:cNvPr id="11" name="TextBox 10"/>
            <p:cNvSpPr txBox="1"/>
            <p:nvPr/>
          </p:nvSpPr>
          <p:spPr>
            <a:xfrm>
              <a:off x="1141786" y="3546242"/>
              <a:ext cx="543405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进程数少时，提高并发进程数，可提高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利用率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358" y="3655780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2351777" y="5585577"/>
            <a:ext cx="4392451" cy="461665"/>
            <a:chOff x="1011358" y="3870094"/>
            <a:chExt cx="3294338" cy="346249"/>
          </a:xfrm>
        </p:grpSpPr>
        <p:sp>
          <p:nvSpPr>
            <p:cNvPr id="8" name="TextBox 7"/>
            <p:cNvSpPr txBox="1"/>
            <p:nvPr/>
          </p:nvSpPr>
          <p:spPr>
            <a:xfrm>
              <a:off x="1141786" y="3870094"/>
              <a:ext cx="316391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并发进程导致内存访问增加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9" name="图片 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358" y="3979632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6" name="组合 5"/>
          <p:cNvGrpSpPr/>
          <p:nvPr/>
        </p:nvGrpSpPr>
        <p:grpSpPr>
          <a:xfrm>
            <a:off x="2351777" y="5966580"/>
            <a:ext cx="7419304" cy="461665"/>
            <a:chOff x="1011358" y="4155846"/>
            <a:chExt cx="5564478" cy="346249"/>
          </a:xfrm>
        </p:grpSpPr>
        <p:sp>
          <p:nvSpPr>
            <p:cNvPr id="13" name="TextBox 12"/>
            <p:cNvSpPr txBox="1"/>
            <p:nvPr/>
          </p:nvSpPr>
          <p:spPr>
            <a:xfrm>
              <a:off x="1141786" y="4155846"/>
              <a:ext cx="543405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并发进程的内存访问会降低了访存的局部性特征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358" y="4265384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10" name="组合 9"/>
          <p:cNvGrpSpPr/>
          <p:nvPr/>
        </p:nvGrpSpPr>
        <p:grpSpPr>
          <a:xfrm>
            <a:off x="2351778" y="6387113"/>
            <a:ext cx="7916725" cy="461665"/>
            <a:chOff x="1011358" y="4471246"/>
            <a:chExt cx="5937544" cy="346249"/>
          </a:xfrm>
        </p:grpSpPr>
        <p:sp>
          <p:nvSpPr>
            <p:cNvPr id="15" name="TextBox 14"/>
            <p:cNvSpPr txBox="1"/>
            <p:nvPr/>
          </p:nvSpPr>
          <p:spPr>
            <a:xfrm>
              <a:off x="1141786" y="4471246"/>
              <a:ext cx="5807116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局部性特征的下降会导致缺页率上升和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利用率下降</a:t>
              </a: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358" y="4580784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2" name="组合 1"/>
          <p:cNvGrpSpPr/>
          <p:nvPr/>
        </p:nvGrpSpPr>
        <p:grpSpPr>
          <a:xfrm>
            <a:off x="2613712" y="1424072"/>
            <a:ext cx="5366658" cy="3225566"/>
            <a:chOff x="1547138" y="2405060"/>
            <a:chExt cx="4024994" cy="2419174"/>
          </a:xfrm>
        </p:grpSpPr>
        <p:cxnSp>
          <p:nvCxnSpPr>
            <p:cNvPr id="20" name="直接箭头连接符 19"/>
            <p:cNvCxnSpPr/>
            <p:nvPr/>
          </p:nvCxnSpPr>
          <p:spPr>
            <a:xfrm>
              <a:off x="1936463" y="4540268"/>
              <a:ext cx="3635669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1936463" y="2405060"/>
              <a:ext cx="0" cy="2135208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406899" y="4508811"/>
              <a:ext cx="110246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33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并发进程数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47138" y="2498405"/>
              <a:ext cx="384673" cy="1040862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altLang="zh-CN" sz="2133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2133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利用率</a:t>
              </a: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978025" y="3352800"/>
              <a:ext cx="2862263" cy="1168400"/>
            </a:xfrm>
            <a:custGeom>
              <a:avLst/>
              <a:gdLst>
                <a:gd name="connsiteX0" fmla="*/ 0 w 2862263"/>
                <a:gd name="connsiteY0" fmla="*/ 1168400 h 1168400"/>
                <a:gd name="connsiteX1" fmla="*/ 492125 w 2862263"/>
                <a:gd name="connsiteY1" fmla="*/ 714375 h 1168400"/>
                <a:gd name="connsiteX2" fmla="*/ 841375 w 2862263"/>
                <a:gd name="connsiteY2" fmla="*/ 444500 h 1168400"/>
                <a:gd name="connsiteX3" fmla="*/ 1257300 w 2862263"/>
                <a:gd name="connsiteY3" fmla="*/ 196850 h 1168400"/>
                <a:gd name="connsiteX4" fmla="*/ 1571625 w 2862263"/>
                <a:gd name="connsiteY4" fmla="*/ 79375 h 1168400"/>
                <a:gd name="connsiteX5" fmla="*/ 1908175 w 2862263"/>
                <a:gd name="connsiteY5" fmla="*/ 12700 h 1168400"/>
                <a:gd name="connsiteX6" fmla="*/ 2095500 w 2862263"/>
                <a:gd name="connsiteY6" fmla="*/ 3175 h 1168400"/>
                <a:gd name="connsiteX7" fmla="*/ 2212975 w 2862263"/>
                <a:gd name="connsiteY7" fmla="*/ 19050 h 1168400"/>
                <a:gd name="connsiteX8" fmla="*/ 2308225 w 2862263"/>
                <a:gd name="connsiteY8" fmla="*/ 69850 h 1168400"/>
                <a:gd name="connsiteX9" fmla="*/ 2368550 w 2862263"/>
                <a:gd name="connsiteY9" fmla="*/ 130175 h 1168400"/>
                <a:gd name="connsiteX10" fmla="*/ 2397125 w 2862263"/>
                <a:gd name="connsiteY10" fmla="*/ 200025 h 1168400"/>
                <a:gd name="connsiteX11" fmla="*/ 2425700 w 2862263"/>
                <a:gd name="connsiteY11" fmla="*/ 304800 h 1168400"/>
                <a:gd name="connsiteX12" fmla="*/ 2447925 w 2862263"/>
                <a:gd name="connsiteY12" fmla="*/ 473075 h 1168400"/>
                <a:gd name="connsiteX13" fmla="*/ 2463800 w 2862263"/>
                <a:gd name="connsiteY13" fmla="*/ 603250 h 1168400"/>
                <a:gd name="connsiteX14" fmla="*/ 2495550 w 2862263"/>
                <a:gd name="connsiteY14" fmla="*/ 777875 h 1168400"/>
                <a:gd name="connsiteX15" fmla="*/ 2527300 w 2862263"/>
                <a:gd name="connsiteY15" fmla="*/ 876300 h 1168400"/>
                <a:gd name="connsiteX16" fmla="*/ 2574925 w 2862263"/>
                <a:gd name="connsiteY16" fmla="*/ 996950 h 1168400"/>
                <a:gd name="connsiteX17" fmla="*/ 2632075 w 2862263"/>
                <a:gd name="connsiteY17" fmla="*/ 1069975 h 1168400"/>
                <a:gd name="connsiteX18" fmla="*/ 2717800 w 2862263"/>
                <a:gd name="connsiteY18" fmla="*/ 1133475 h 1168400"/>
                <a:gd name="connsiteX19" fmla="*/ 2806700 w 2862263"/>
                <a:gd name="connsiteY19" fmla="*/ 1155700 h 1168400"/>
                <a:gd name="connsiteX20" fmla="*/ 2854325 w 2862263"/>
                <a:gd name="connsiteY20" fmla="*/ 1162050 h 1168400"/>
                <a:gd name="connsiteX21" fmla="*/ 2854325 w 2862263"/>
                <a:gd name="connsiteY21" fmla="*/ 1165225 h 116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62263" h="1168400">
                  <a:moveTo>
                    <a:pt x="0" y="1168400"/>
                  </a:moveTo>
                  <a:cubicBezTo>
                    <a:pt x="175948" y="1001712"/>
                    <a:pt x="351896" y="835025"/>
                    <a:pt x="492125" y="714375"/>
                  </a:cubicBezTo>
                  <a:cubicBezTo>
                    <a:pt x="632354" y="593725"/>
                    <a:pt x="713846" y="530754"/>
                    <a:pt x="841375" y="444500"/>
                  </a:cubicBezTo>
                  <a:cubicBezTo>
                    <a:pt x="968904" y="358246"/>
                    <a:pt x="1135592" y="257704"/>
                    <a:pt x="1257300" y="196850"/>
                  </a:cubicBezTo>
                  <a:cubicBezTo>
                    <a:pt x="1379008" y="135996"/>
                    <a:pt x="1463146" y="110067"/>
                    <a:pt x="1571625" y="79375"/>
                  </a:cubicBezTo>
                  <a:cubicBezTo>
                    <a:pt x="1680104" y="48683"/>
                    <a:pt x="1820862" y="25400"/>
                    <a:pt x="1908175" y="12700"/>
                  </a:cubicBezTo>
                  <a:cubicBezTo>
                    <a:pt x="1995488" y="0"/>
                    <a:pt x="2044700" y="2117"/>
                    <a:pt x="2095500" y="3175"/>
                  </a:cubicBezTo>
                  <a:cubicBezTo>
                    <a:pt x="2146300" y="4233"/>
                    <a:pt x="2177521" y="7938"/>
                    <a:pt x="2212975" y="19050"/>
                  </a:cubicBezTo>
                  <a:cubicBezTo>
                    <a:pt x="2248429" y="30163"/>
                    <a:pt x="2282296" y="51329"/>
                    <a:pt x="2308225" y="69850"/>
                  </a:cubicBezTo>
                  <a:cubicBezTo>
                    <a:pt x="2334154" y="88371"/>
                    <a:pt x="2353733" y="108479"/>
                    <a:pt x="2368550" y="130175"/>
                  </a:cubicBezTo>
                  <a:cubicBezTo>
                    <a:pt x="2383367" y="151871"/>
                    <a:pt x="2387600" y="170921"/>
                    <a:pt x="2397125" y="200025"/>
                  </a:cubicBezTo>
                  <a:cubicBezTo>
                    <a:pt x="2406650" y="229129"/>
                    <a:pt x="2417233" y="259292"/>
                    <a:pt x="2425700" y="304800"/>
                  </a:cubicBezTo>
                  <a:cubicBezTo>
                    <a:pt x="2434167" y="350308"/>
                    <a:pt x="2441575" y="423333"/>
                    <a:pt x="2447925" y="473075"/>
                  </a:cubicBezTo>
                  <a:cubicBezTo>
                    <a:pt x="2454275" y="522817"/>
                    <a:pt x="2455862" y="552450"/>
                    <a:pt x="2463800" y="603250"/>
                  </a:cubicBezTo>
                  <a:cubicBezTo>
                    <a:pt x="2471738" y="654050"/>
                    <a:pt x="2484967" y="732367"/>
                    <a:pt x="2495550" y="777875"/>
                  </a:cubicBezTo>
                  <a:cubicBezTo>
                    <a:pt x="2506133" y="823383"/>
                    <a:pt x="2514071" y="839788"/>
                    <a:pt x="2527300" y="876300"/>
                  </a:cubicBezTo>
                  <a:cubicBezTo>
                    <a:pt x="2540529" y="912813"/>
                    <a:pt x="2557463" y="964671"/>
                    <a:pt x="2574925" y="996950"/>
                  </a:cubicBezTo>
                  <a:cubicBezTo>
                    <a:pt x="2592387" y="1029229"/>
                    <a:pt x="2608263" y="1047221"/>
                    <a:pt x="2632075" y="1069975"/>
                  </a:cubicBezTo>
                  <a:cubicBezTo>
                    <a:pt x="2655887" y="1092729"/>
                    <a:pt x="2688696" y="1119188"/>
                    <a:pt x="2717800" y="1133475"/>
                  </a:cubicBezTo>
                  <a:cubicBezTo>
                    <a:pt x="2746904" y="1147762"/>
                    <a:pt x="2783946" y="1150937"/>
                    <a:pt x="2806700" y="1155700"/>
                  </a:cubicBezTo>
                  <a:cubicBezTo>
                    <a:pt x="2829454" y="1160463"/>
                    <a:pt x="2846387" y="1160462"/>
                    <a:pt x="2854325" y="1162050"/>
                  </a:cubicBezTo>
                  <a:cubicBezTo>
                    <a:pt x="2862263" y="1163638"/>
                    <a:pt x="2858294" y="1164431"/>
                    <a:pt x="2854325" y="1165225"/>
                  </a:cubicBezTo>
                </a:path>
              </a:pathLst>
            </a:custGeom>
            <a:ln w="38100">
              <a:solidFill>
                <a:srgbClr val="0E4D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61109" y="2123635"/>
            <a:ext cx="1208625" cy="527997"/>
            <a:chOff x="4018356" y="1273636"/>
            <a:chExt cx="906469" cy="395998"/>
          </a:xfrm>
        </p:grpSpPr>
        <p:cxnSp>
          <p:nvCxnSpPr>
            <p:cNvPr id="31" name="直接连接符 30"/>
            <p:cNvCxnSpPr/>
            <p:nvPr/>
          </p:nvCxnSpPr>
          <p:spPr>
            <a:xfrm rot="5400000">
              <a:off x="3950093" y="1379999"/>
              <a:ext cx="214314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4067569" y="1383968"/>
              <a:ext cx="857256" cy="1588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27"/>
            <p:cNvSpPr txBox="1"/>
            <p:nvPr/>
          </p:nvSpPr>
          <p:spPr>
            <a:xfrm>
              <a:off x="4018356" y="1415718"/>
              <a:ext cx="4462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抖动</a:t>
              </a:r>
            </a:p>
          </p:txBody>
        </p:sp>
      </p:grp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2EAABE95-C0EB-4DD3-B6DE-70B08E937D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5921814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CPU</a:t>
            </a:r>
            <a:r>
              <a:rPr lang="zh-CN" altLang="en-US" dirty="0"/>
              <a:t>利用率与并发进程数的关系</a:t>
            </a:r>
          </a:p>
        </p:txBody>
      </p:sp>
      <p:sp>
        <p:nvSpPr>
          <p:cNvPr id="34" name="文本占位符 1">
            <a:extLst>
              <a:ext uri="{FF2B5EF4-FFF2-40B4-BE49-F238E27FC236}">
                <a16:creationId xmlns:a16="http://schemas.microsoft.com/office/drawing/2014/main" id="{88D213FD-39D7-4C8A-B91E-0CD4B7C25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7A6AC0B3-3C48-4160-9F8C-CA444808BB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8B722E57-51DB-4091-A48A-4C0E55809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id="{4FD562E7-6CCF-47FE-9CE9-6717D3121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8" name="文本占位符 5">
            <a:extLst>
              <a:ext uri="{FF2B5EF4-FFF2-40B4-BE49-F238E27FC236}">
                <a16:creationId xmlns:a16="http://schemas.microsoft.com/office/drawing/2014/main" id="{E604B50D-1D9C-4833-ACDD-56FAECECDD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3213" y="1813103"/>
            <a:ext cx="10503811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34984" indent="-634984">
              <a:buClr>
                <a:srgbClr val="FFFF66"/>
              </a:buClr>
            </a:pP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一个进程当前正在使用的逻辑页面集合，可表示为二元函数W(t,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rPr>
              <a:t>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838600" y="2484281"/>
            <a:ext cx="8483659" cy="1391791"/>
            <a:chOff x="945560" y="1687738"/>
            <a:chExt cx="6362744" cy="1043843"/>
          </a:xfrm>
        </p:grpSpPr>
        <p:sp>
          <p:nvSpPr>
            <p:cNvPr id="83" name="TextBox 82"/>
            <p:cNvSpPr txBox="1"/>
            <p:nvPr/>
          </p:nvSpPr>
          <p:spPr>
            <a:xfrm>
              <a:off x="945560" y="1711098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85972" y="1687738"/>
              <a:ext cx="3005158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t是当前的执行时刻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5560" y="2070042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85972" y="2046682"/>
              <a:ext cx="6022332" cy="6848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 称为工作集窗口（working-set window ），即一个定长的页面访问时间窗口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38600" y="3813252"/>
            <a:ext cx="8483659" cy="1535752"/>
            <a:chOff x="945560" y="2684466"/>
            <a:chExt cx="6362744" cy="1151814"/>
          </a:xfrm>
        </p:grpSpPr>
        <p:sp>
          <p:nvSpPr>
            <p:cNvPr id="13" name="TextBox 12"/>
            <p:cNvSpPr txBox="1"/>
            <p:nvPr/>
          </p:nvSpPr>
          <p:spPr>
            <a:xfrm>
              <a:off x="945560" y="2707826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85972" y="2684466"/>
              <a:ext cx="6022332" cy="6848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W(t, 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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)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是指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在当前时刻 t 前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的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 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时间窗口中的所有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访问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页面所组成的集合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5560" y="3459206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85972" y="3435846"/>
              <a:ext cx="502220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| W(t, ) | 指工作集的大小，即页面数目</a:t>
              </a:r>
            </a:p>
          </p:txBody>
        </p:sp>
      </p:grp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BED4131-1256-4764-BB4B-B18CE333CBC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415772" cy="11069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工作集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6AD3675F-53D5-4FC8-B703-D6F912F24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5597B242-80F0-4C12-B32D-0282B117D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3510569E-023E-4813-9B79-BE6BFC4C8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3" name="文本占位符 4">
            <a:extLst>
              <a:ext uri="{FF2B5EF4-FFF2-40B4-BE49-F238E27FC236}">
                <a16:creationId xmlns:a16="http://schemas.microsoft.com/office/drawing/2014/main" id="{9224EB9A-FD8C-4A28-9318-31316E129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24" name="文本占位符 5">
            <a:extLst>
              <a:ext uri="{FF2B5EF4-FFF2-40B4-BE49-F238E27FC236}">
                <a16:creationId xmlns:a16="http://schemas.microsoft.com/office/drawing/2014/main" id="{7B2226B7-B59B-4050-BFC1-912C97FD5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43369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545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4197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02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7849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03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1501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solidFill>
                  <a:schemeClr val="accent1">
                    <a:lumMod val="50000"/>
                    <a:alpha val="30000"/>
                  </a:schemeClr>
                </a:solidFill>
              </a:rPr>
              <a:t>04</a:t>
            </a:r>
            <a:endParaRPr lang="zh-CN" altLang="en-US" sz="8800" dirty="0">
              <a:solidFill>
                <a:schemeClr val="accent1">
                  <a:lumMod val="50000"/>
                  <a:alpha val="3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537" y="1744135"/>
            <a:ext cx="14350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dirty="0"/>
              <a:t>05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 rot="21345802">
            <a:off x="658677" y="1192420"/>
            <a:ext cx="1049867" cy="4725785"/>
            <a:chOff x="575734" y="1277082"/>
            <a:chExt cx="1049866" cy="4725785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1" name="矩形 1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45802">
            <a:off x="2767136" y="1192422"/>
            <a:ext cx="1049867" cy="4725785"/>
            <a:chOff x="575734" y="1277082"/>
            <a:chExt cx="1049866" cy="4725785"/>
          </a:xfrm>
        </p:grpSpPr>
        <p:cxnSp>
          <p:nvCxnSpPr>
            <p:cNvPr id="14" name="直接连接符 13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5" name="矩形 14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345802">
            <a:off x="4889140" y="1192422"/>
            <a:ext cx="1049867" cy="4725785"/>
            <a:chOff x="575734" y="1277082"/>
            <a:chExt cx="1049866" cy="4725785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18" name="矩形 17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21345802">
            <a:off x="7054489" y="1192422"/>
            <a:ext cx="1049867" cy="4725785"/>
            <a:chOff x="575734" y="1277082"/>
            <a:chExt cx="1049866" cy="4725785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1" name="矩形 20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21345802">
            <a:off x="9162180" y="1192424"/>
            <a:ext cx="1049867" cy="4725785"/>
            <a:chOff x="575734" y="1277082"/>
            <a:chExt cx="1049866" cy="4725785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575734" y="1947333"/>
              <a:ext cx="1049866" cy="4055534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24" name="矩形 23"/>
            <p:cNvSpPr/>
            <p:nvPr/>
          </p:nvSpPr>
          <p:spPr>
            <a:xfrm rot="865294">
              <a:off x="718608" y="1277082"/>
              <a:ext cx="719666" cy="26500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 内存管理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6D39C29-7CDC-4335-AADE-65D09CC2E457}"/>
              </a:ext>
            </a:extLst>
          </p:cNvPr>
          <p:cNvSpPr txBox="1"/>
          <p:nvPr/>
        </p:nvSpPr>
        <p:spPr>
          <a:xfrm>
            <a:off x="997364" y="509321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内存与地址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5EF25E1-E371-44E5-8619-85748ADE6EC6}"/>
              </a:ext>
            </a:extLst>
          </p:cNvPr>
          <p:cNvSpPr txBox="1"/>
          <p:nvPr/>
        </p:nvSpPr>
        <p:spPr>
          <a:xfrm>
            <a:off x="3123048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连续内存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1197651-5640-45E0-A8DB-3ED54DF4EA52}"/>
              </a:ext>
            </a:extLst>
          </p:cNvPr>
          <p:cNvSpPr txBox="1"/>
          <p:nvPr/>
        </p:nvSpPr>
        <p:spPr>
          <a:xfrm>
            <a:off x="5248731" y="509321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非连续内存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53E0AE1-A5F5-4E22-AE73-C22AA140CA13}"/>
              </a:ext>
            </a:extLst>
          </p:cNvPr>
          <p:cNvSpPr txBox="1"/>
          <p:nvPr/>
        </p:nvSpPr>
        <p:spPr>
          <a:xfrm>
            <a:off x="7374415" y="50932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  <a:alpha val="30000"/>
                  </a:schemeClr>
                </a:solidFill>
              </a:defRPr>
            </a:lvl1pPr>
          </a:lstStyle>
          <a:p>
            <a:r>
              <a:rPr lang="zh-CN" altLang="en-US" dirty="0"/>
              <a:t>虚拟存储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ADB5AEF-0F43-4637-B024-5469EBBB3324}"/>
              </a:ext>
            </a:extLst>
          </p:cNvPr>
          <p:cNvSpPr txBox="1"/>
          <p:nvPr/>
        </p:nvSpPr>
        <p:spPr>
          <a:xfrm>
            <a:off x="9500099" y="50932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1082474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1109128" y="2222491"/>
            <a:ext cx="1040133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ADE7EB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2 6 1 5 7 7 7 7 5 1 6 2 3 4 1 2 3 4 4 4 3 4 3 4 4 4 1 3 2 7 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42965" y="1507926"/>
            <a:ext cx="2784640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页面访问顺序：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42966" y="4516107"/>
            <a:ext cx="611841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如果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rPr>
              <a:t> 时间窗口的长度为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rPr>
              <a:t>10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rPr>
              <a:t>，那么：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61287" y="2555262"/>
            <a:ext cx="3418280" cy="1808605"/>
            <a:chOff x="925965" y="1821196"/>
            <a:chExt cx="2563710" cy="1356454"/>
          </a:xfrm>
        </p:grpSpPr>
        <p:grpSp>
          <p:nvGrpSpPr>
            <p:cNvPr id="4" name="组合 3"/>
            <p:cNvGrpSpPr/>
            <p:nvPr/>
          </p:nvGrpSpPr>
          <p:grpSpPr>
            <a:xfrm>
              <a:off x="925965" y="1821196"/>
              <a:ext cx="2563710" cy="1356454"/>
              <a:chOff x="928662" y="1775455"/>
              <a:chExt cx="2563710" cy="135645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3060372" y="2548890"/>
                <a:ext cx="432000" cy="576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50" name="直接箭头连接符 49"/>
              <p:cNvCxnSpPr/>
              <p:nvPr/>
            </p:nvCxnSpPr>
            <p:spPr>
              <a:xfrm>
                <a:off x="928662" y="2570162"/>
                <a:ext cx="2143140" cy="1588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矩形 35"/>
              <p:cNvSpPr/>
              <p:nvPr/>
            </p:nvSpPr>
            <p:spPr>
              <a:xfrm>
                <a:off x="1958954" y="2172150"/>
                <a:ext cx="432000" cy="576000"/>
              </a:xfrm>
              <a:prstGeom prst="rect">
                <a:avLst/>
              </a:prstGeom>
              <a:gradFill>
                <a:gsLst>
                  <a:gs pos="100000">
                    <a:srgbClr val="11576A"/>
                  </a:gs>
                  <a:gs pos="0">
                    <a:srgbClr val="0EB1C8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7" name="Rectangle 4"/>
              <p:cNvSpPr>
                <a:spLocks noChangeArrowheads="1"/>
              </p:cNvSpPr>
              <p:nvPr/>
            </p:nvSpPr>
            <p:spPr bwMode="auto">
              <a:xfrm>
                <a:off x="3085683" y="2508661"/>
                <a:ext cx="329658" cy="623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gradFill rotWithShape="0">
                      <a:gsLst>
                        <a:gs pos="0">
                          <a:srgbClr val="ADE7EB"/>
                        </a:gs>
                        <a:gs pos="100000">
                          <a:srgbClr val="FFFFFF"/>
                        </a:gs>
                      </a:gsLst>
                      <a:path path="shape">
                        <a:fillToRect l="50000" t="50000" r="50000" b="50000"/>
                      </a:path>
                    </a:gra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SzTx/>
                  <a:defRPr/>
                </a:pPr>
                <a:r>
                  <a:rPr lang="zh-CN" altLang="zh-CN" sz="48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t</a:t>
                </a:r>
                <a:endParaRPr lang="zh-CN" altLang="zh-CN" sz="4800" b="1" baseline="-25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2" name="直接箭头连接符 51"/>
              <p:cNvCxnSpPr/>
              <p:nvPr/>
            </p:nvCxnSpPr>
            <p:spPr>
              <a:xfrm rot="5400000" flipH="1" flipV="1">
                <a:off x="2896214" y="2161893"/>
                <a:ext cx="776340" cy="3463"/>
              </a:xfrm>
              <a:prstGeom prst="straightConnector1">
                <a:avLst/>
              </a:prstGeom>
              <a:ln w="28575">
                <a:solidFill>
                  <a:srgbClr val="11576A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1928794" y="2143122"/>
              <a:ext cx="421029" cy="623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0">
                    <a:gsLst>
                      <a:gs pos="0">
                        <a:srgbClr val="ADE7EB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</a:t>
              </a:r>
            </a:p>
          </p:txBody>
        </p:sp>
      </p:grpSp>
      <p:sp>
        <p:nvSpPr>
          <p:cNvPr id="31" name="TextBox 41"/>
          <p:cNvSpPr txBox="1"/>
          <p:nvPr/>
        </p:nvSpPr>
        <p:spPr>
          <a:xfrm>
            <a:off x="1289700" y="5664084"/>
            <a:ext cx="611841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W(t</a:t>
            </a: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,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rPr>
              <a:t>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) = {1, 2, 5, 6, 7}</a:t>
            </a:r>
          </a:p>
        </p:txBody>
      </p:sp>
      <p:sp>
        <p:nvSpPr>
          <p:cNvPr id="32" name="TextBox 41"/>
          <p:cNvSpPr txBox="1"/>
          <p:nvPr/>
        </p:nvSpPr>
        <p:spPr>
          <a:xfrm>
            <a:off x="1289700" y="6160315"/>
            <a:ext cx="611841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W(t</a:t>
            </a:r>
            <a:r>
              <a:rPr lang="en-US" altLang="zh-CN" sz="26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2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,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rPr>
              <a:t>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) = {3, 4}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charset="0"/>
            </a:endParaRPr>
          </a:p>
        </p:txBody>
      </p:sp>
      <p:sp>
        <p:nvSpPr>
          <p:cNvPr id="33" name="TextBox 41"/>
          <p:cNvSpPr txBox="1"/>
          <p:nvPr/>
        </p:nvSpPr>
        <p:spPr>
          <a:xfrm>
            <a:off x="3092676" y="5024059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{1, 2, 5, 6, 7}  </a:t>
            </a:r>
          </a:p>
        </p:txBody>
      </p:sp>
      <p:sp>
        <p:nvSpPr>
          <p:cNvPr id="34" name="TextBox 41"/>
          <p:cNvSpPr txBox="1"/>
          <p:nvPr/>
        </p:nvSpPr>
        <p:spPr>
          <a:xfrm>
            <a:off x="3091708" y="5023259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{1, 5, 6, 7}  </a:t>
            </a:r>
          </a:p>
        </p:txBody>
      </p:sp>
      <p:sp>
        <p:nvSpPr>
          <p:cNvPr id="40" name="TextBox 41"/>
          <p:cNvSpPr txBox="1"/>
          <p:nvPr/>
        </p:nvSpPr>
        <p:spPr>
          <a:xfrm>
            <a:off x="3090740" y="5023259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{1, 2, 5, 6, 7}  </a:t>
            </a:r>
          </a:p>
        </p:txBody>
      </p:sp>
      <p:sp>
        <p:nvSpPr>
          <p:cNvPr id="43" name="TextBox 41"/>
          <p:cNvSpPr txBox="1"/>
          <p:nvPr/>
        </p:nvSpPr>
        <p:spPr>
          <a:xfrm>
            <a:off x="3089772" y="5021556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{1, 2, 3, 5, 6, 7}  </a:t>
            </a:r>
          </a:p>
        </p:txBody>
      </p:sp>
      <p:sp>
        <p:nvSpPr>
          <p:cNvPr id="46" name="TextBox 41"/>
          <p:cNvSpPr txBox="1"/>
          <p:nvPr/>
        </p:nvSpPr>
        <p:spPr>
          <a:xfrm>
            <a:off x="3089772" y="5021556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{1, 2, 3, 4, 5, 6, 7}  </a:t>
            </a:r>
          </a:p>
        </p:txBody>
      </p:sp>
      <p:sp>
        <p:nvSpPr>
          <p:cNvPr id="51" name="TextBox 41"/>
          <p:cNvSpPr txBox="1"/>
          <p:nvPr/>
        </p:nvSpPr>
        <p:spPr>
          <a:xfrm>
            <a:off x="3089772" y="5019023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{1, 2, 3, 4, 5, 6}  </a:t>
            </a:r>
          </a:p>
        </p:txBody>
      </p:sp>
      <p:sp>
        <p:nvSpPr>
          <p:cNvPr id="55" name="TextBox 41"/>
          <p:cNvSpPr txBox="1"/>
          <p:nvPr/>
        </p:nvSpPr>
        <p:spPr>
          <a:xfrm>
            <a:off x="3089772" y="5022039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{1, 2, 3, 4, 6}  </a:t>
            </a:r>
          </a:p>
        </p:txBody>
      </p:sp>
      <p:sp>
        <p:nvSpPr>
          <p:cNvPr id="57" name="TextBox 41"/>
          <p:cNvSpPr txBox="1"/>
          <p:nvPr/>
        </p:nvSpPr>
        <p:spPr>
          <a:xfrm>
            <a:off x="3090468" y="5021153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{1, 2, 3, 4}  </a:t>
            </a:r>
          </a:p>
        </p:txBody>
      </p:sp>
      <p:sp>
        <p:nvSpPr>
          <p:cNvPr id="58" name="TextBox 41"/>
          <p:cNvSpPr txBox="1"/>
          <p:nvPr/>
        </p:nvSpPr>
        <p:spPr>
          <a:xfrm>
            <a:off x="3086868" y="5016489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{2, 3, 4}  </a:t>
            </a:r>
          </a:p>
        </p:txBody>
      </p:sp>
      <p:sp>
        <p:nvSpPr>
          <p:cNvPr id="59" name="TextBox 41"/>
          <p:cNvSpPr txBox="1"/>
          <p:nvPr/>
        </p:nvSpPr>
        <p:spPr>
          <a:xfrm>
            <a:off x="3086868" y="5016711"/>
            <a:ext cx="400965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{3, 4}  </a:t>
            </a:r>
          </a:p>
        </p:txBody>
      </p:sp>
      <p:sp>
        <p:nvSpPr>
          <p:cNvPr id="39" name="TextBox 41"/>
          <p:cNvSpPr txBox="1"/>
          <p:nvPr/>
        </p:nvSpPr>
        <p:spPr>
          <a:xfrm>
            <a:off x="1289700" y="5009141"/>
            <a:ext cx="6118413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W(t, 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rPr>
              <a:t></a:t>
            </a:r>
            <a:r>
              <a: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) =</a:t>
            </a:r>
          </a:p>
        </p:txBody>
      </p:sp>
      <p:sp>
        <p:nvSpPr>
          <p:cNvPr id="44" name="TextBox 41"/>
          <p:cNvSpPr txBox="1"/>
          <p:nvPr/>
        </p:nvSpPr>
        <p:spPr>
          <a:xfrm>
            <a:off x="4037315" y="1796259"/>
            <a:ext cx="542252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t</a:t>
            </a:r>
            <a:r>
              <a:rPr lang="en-US" altLang="zh-CN" sz="2667" b="1" baseline="-250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1</a:t>
            </a:r>
          </a:p>
        </p:txBody>
      </p:sp>
      <p:sp>
        <p:nvSpPr>
          <p:cNvPr id="45" name="TextBox 41"/>
          <p:cNvSpPr txBox="1"/>
          <p:nvPr/>
        </p:nvSpPr>
        <p:spPr>
          <a:xfrm>
            <a:off x="9016889" y="1814360"/>
            <a:ext cx="542252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189" indent="-457189">
              <a:spcBef>
                <a:spcPct val="20000"/>
              </a:spcBef>
            </a:pPr>
            <a:r>
              <a:rPr lang="en-US" altLang="zh-CN" sz="2667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t</a:t>
            </a:r>
            <a:r>
              <a:rPr lang="en-US" altLang="zh-CN" sz="2667" b="1" baseline="-250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2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A66BFCE-D7D8-4D97-BBEB-E590E2AD80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6761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进程的工作集示例</a:t>
            </a:r>
          </a:p>
        </p:txBody>
      </p:sp>
      <p:sp>
        <p:nvSpPr>
          <p:cNvPr id="47" name="文本占位符 1">
            <a:extLst>
              <a:ext uri="{FF2B5EF4-FFF2-40B4-BE49-F238E27FC236}">
                <a16:creationId xmlns:a16="http://schemas.microsoft.com/office/drawing/2014/main" id="{4A7FBB55-D3FF-468A-A4C3-A88F3AD2FE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48" name="文本占位符 2">
            <a:extLst>
              <a:ext uri="{FF2B5EF4-FFF2-40B4-BE49-F238E27FC236}">
                <a16:creationId xmlns:a16="http://schemas.microsoft.com/office/drawing/2014/main" id="{FC9B8C1D-AA3A-40C1-873E-629BA476E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9" name="文本占位符 3">
            <a:extLst>
              <a:ext uri="{FF2B5EF4-FFF2-40B4-BE49-F238E27FC236}">
                <a16:creationId xmlns:a16="http://schemas.microsoft.com/office/drawing/2014/main" id="{B273D44E-13CD-47F5-9B56-937AFD25BE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53" name="文本占位符 4">
            <a:extLst>
              <a:ext uri="{FF2B5EF4-FFF2-40B4-BE49-F238E27FC236}">
                <a16:creationId xmlns:a16="http://schemas.microsoft.com/office/drawing/2014/main" id="{22D2017F-6FD4-446F-887B-B53567A145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54" name="文本占位符 5">
            <a:extLst>
              <a:ext uri="{FF2B5EF4-FFF2-40B4-BE49-F238E27FC236}">
                <a16:creationId xmlns:a16="http://schemas.microsoft.com/office/drawing/2014/main" id="{469B990B-5B57-40C7-B4F6-0B4A89C335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6274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41028 0.00301 " pathEditMode="relative" rAng="0" ptsTypes="AA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8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4" grpId="1"/>
      <p:bldP spid="40" grpId="0"/>
      <p:bldP spid="40" grpId="1"/>
      <p:bldP spid="43" grpId="0"/>
      <p:bldP spid="43" grpId="1"/>
      <p:bldP spid="46" grpId="0"/>
      <p:bldP spid="46" grpId="1"/>
      <p:bldP spid="51" grpId="0"/>
      <p:bldP spid="51" grpId="1"/>
      <p:bldP spid="55" grpId="0"/>
      <p:bldP spid="55" grpId="1"/>
      <p:bldP spid="57" grpId="0"/>
      <p:bldP spid="57" grpId="1"/>
      <p:bldP spid="58" grpId="0"/>
      <p:bldP spid="58" grpId="1"/>
      <p:bldP spid="59" grpId="0"/>
      <p:bldP spid="44" grpId="0"/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20742" y="4126785"/>
            <a:ext cx="8769409" cy="913199"/>
            <a:chOff x="840556" y="3095088"/>
            <a:chExt cx="6577057" cy="684899"/>
          </a:xfrm>
        </p:grpSpPr>
        <p:sp>
          <p:nvSpPr>
            <p:cNvPr id="83" name="TextBox 82"/>
            <p:cNvSpPr txBox="1"/>
            <p:nvPr/>
          </p:nvSpPr>
          <p:spPr>
            <a:xfrm>
              <a:off x="840556" y="3095088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54882" y="3095088"/>
              <a:ext cx="6262731" cy="6848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进程开始执行后，随着访问新页面逐步建立较稳定的工作集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20742" y="4936971"/>
            <a:ext cx="8769409" cy="913199"/>
            <a:chOff x="840556" y="3702728"/>
            <a:chExt cx="6577057" cy="684899"/>
          </a:xfrm>
        </p:grpSpPr>
        <p:sp>
          <p:nvSpPr>
            <p:cNvPr id="8" name="TextBox 7"/>
            <p:cNvSpPr txBox="1"/>
            <p:nvPr/>
          </p:nvSpPr>
          <p:spPr>
            <a:xfrm>
              <a:off x="840556" y="3702728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54882" y="3702728"/>
              <a:ext cx="6262731" cy="6848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当内存访问的局部性区域的位置</a:t>
              </a:r>
              <a:r>
                <a:rPr lang="zh-CN" altLang="en-US" sz="26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大致稳定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时，工作集大小也大致稳定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20742" y="5775023"/>
            <a:ext cx="8769409" cy="913199"/>
            <a:chOff x="840556" y="4331266"/>
            <a:chExt cx="6577057" cy="684899"/>
          </a:xfrm>
        </p:grpSpPr>
        <p:sp>
          <p:nvSpPr>
            <p:cNvPr id="13" name="TextBox 12"/>
            <p:cNvSpPr txBox="1"/>
            <p:nvPr/>
          </p:nvSpPr>
          <p:spPr>
            <a:xfrm>
              <a:off x="840556" y="4331266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54882" y="4331266"/>
              <a:ext cx="6262731" cy="6848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局部性区域的位置改变时，工作集</a:t>
              </a:r>
              <a:r>
                <a:rPr lang="zh-CN" altLang="en-US" sz="2667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快速扩张和收缩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过渡到下一个稳定值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88573" y="881638"/>
            <a:ext cx="6009048" cy="3017244"/>
            <a:chOff x="1565412" y="2714626"/>
            <a:chExt cx="4506786" cy="2262933"/>
          </a:xfrm>
        </p:grpSpPr>
        <p:cxnSp>
          <p:nvCxnSpPr>
            <p:cNvPr id="19" name="直接箭头连接符 18"/>
            <p:cNvCxnSpPr/>
            <p:nvPr/>
          </p:nvCxnSpPr>
          <p:spPr>
            <a:xfrm>
              <a:off x="1795444" y="4452953"/>
              <a:ext cx="3786214" cy="1588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rot="5400000" flipH="1" flipV="1">
              <a:off x="988196" y="3631416"/>
              <a:ext cx="1643074" cy="1588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804970" y="3105150"/>
              <a:ext cx="3643338" cy="1588"/>
            </a:xfrm>
            <a:prstGeom prst="line">
              <a:avLst/>
            </a:prstGeom>
            <a:ln w="28575">
              <a:solidFill>
                <a:srgbClr val="1157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任意多边形 34"/>
            <p:cNvSpPr/>
            <p:nvPr/>
          </p:nvSpPr>
          <p:spPr>
            <a:xfrm>
              <a:off x="1828800" y="3129492"/>
              <a:ext cx="3302000" cy="1302808"/>
            </a:xfrm>
            <a:custGeom>
              <a:avLst/>
              <a:gdLst>
                <a:gd name="connsiteX0" fmla="*/ 0 w 3302000"/>
                <a:gd name="connsiteY0" fmla="*/ 1302808 h 1302808"/>
                <a:gd name="connsiteX1" fmla="*/ 19050 w 3302000"/>
                <a:gd name="connsiteY1" fmla="*/ 1194858 h 1302808"/>
                <a:gd name="connsiteX2" fmla="*/ 47625 w 3302000"/>
                <a:gd name="connsiteY2" fmla="*/ 1147233 h 1302808"/>
                <a:gd name="connsiteX3" fmla="*/ 57150 w 3302000"/>
                <a:gd name="connsiteY3" fmla="*/ 1077383 h 1302808"/>
                <a:gd name="connsiteX4" fmla="*/ 63500 w 3302000"/>
                <a:gd name="connsiteY4" fmla="*/ 1013883 h 1302808"/>
                <a:gd name="connsiteX5" fmla="*/ 88900 w 3302000"/>
                <a:gd name="connsiteY5" fmla="*/ 975783 h 1302808"/>
                <a:gd name="connsiteX6" fmla="*/ 98425 w 3302000"/>
                <a:gd name="connsiteY6" fmla="*/ 921808 h 1302808"/>
                <a:gd name="connsiteX7" fmla="*/ 123825 w 3302000"/>
                <a:gd name="connsiteY7" fmla="*/ 883708 h 1302808"/>
                <a:gd name="connsiteX8" fmla="*/ 136525 w 3302000"/>
                <a:gd name="connsiteY8" fmla="*/ 829733 h 1302808"/>
                <a:gd name="connsiteX9" fmla="*/ 174625 w 3302000"/>
                <a:gd name="connsiteY9" fmla="*/ 766233 h 1302808"/>
                <a:gd name="connsiteX10" fmla="*/ 222250 w 3302000"/>
                <a:gd name="connsiteY10" fmla="*/ 715433 h 1302808"/>
                <a:gd name="connsiteX11" fmla="*/ 269875 w 3302000"/>
                <a:gd name="connsiteY11" fmla="*/ 712258 h 1302808"/>
                <a:gd name="connsiteX12" fmla="*/ 320675 w 3302000"/>
                <a:gd name="connsiteY12" fmla="*/ 772583 h 1302808"/>
                <a:gd name="connsiteX13" fmla="*/ 368300 w 3302000"/>
                <a:gd name="connsiteY13" fmla="*/ 791633 h 1302808"/>
                <a:gd name="connsiteX14" fmla="*/ 419100 w 3302000"/>
                <a:gd name="connsiteY14" fmla="*/ 791633 h 1302808"/>
                <a:gd name="connsiteX15" fmla="*/ 460375 w 3302000"/>
                <a:gd name="connsiteY15" fmla="*/ 769408 h 1302808"/>
                <a:gd name="connsiteX16" fmla="*/ 511175 w 3302000"/>
                <a:gd name="connsiteY16" fmla="*/ 744008 h 1302808"/>
                <a:gd name="connsiteX17" fmla="*/ 539750 w 3302000"/>
                <a:gd name="connsiteY17" fmla="*/ 718608 h 1302808"/>
                <a:gd name="connsiteX18" fmla="*/ 600075 w 3302000"/>
                <a:gd name="connsiteY18" fmla="*/ 721783 h 1302808"/>
                <a:gd name="connsiteX19" fmla="*/ 628650 w 3302000"/>
                <a:gd name="connsiteY19" fmla="*/ 750358 h 1302808"/>
                <a:gd name="connsiteX20" fmla="*/ 673100 w 3302000"/>
                <a:gd name="connsiteY20" fmla="*/ 759883 h 1302808"/>
                <a:gd name="connsiteX21" fmla="*/ 717550 w 3302000"/>
                <a:gd name="connsiteY21" fmla="*/ 788458 h 1302808"/>
                <a:gd name="connsiteX22" fmla="*/ 746125 w 3302000"/>
                <a:gd name="connsiteY22" fmla="*/ 756708 h 1302808"/>
                <a:gd name="connsiteX23" fmla="*/ 774700 w 3302000"/>
                <a:gd name="connsiteY23" fmla="*/ 718608 h 1302808"/>
                <a:gd name="connsiteX24" fmla="*/ 806450 w 3302000"/>
                <a:gd name="connsiteY24" fmla="*/ 705908 h 1302808"/>
                <a:gd name="connsiteX25" fmla="*/ 806450 w 3302000"/>
                <a:gd name="connsiteY25" fmla="*/ 613833 h 1302808"/>
                <a:gd name="connsiteX26" fmla="*/ 831850 w 3302000"/>
                <a:gd name="connsiteY26" fmla="*/ 512233 h 1302808"/>
                <a:gd name="connsiteX27" fmla="*/ 866775 w 3302000"/>
                <a:gd name="connsiteY27" fmla="*/ 423333 h 1302808"/>
                <a:gd name="connsiteX28" fmla="*/ 879475 w 3302000"/>
                <a:gd name="connsiteY28" fmla="*/ 388408 h 1302808"/>
                <a:gd name="connsiteX29" fmla="*/ 885825 w 3302000"/>
                <a:gd name="connsiteY29" fmla="*/ 340783 h 1302808"/>
                <a:gd name="connsiteX30" fmla="*/ 898525 w 3302000"/>
                <a:gd name="connsiteY30" fmla="*/ 280458 h 1302808"/>
                <a:gd name="connsiteX31" fmla="*/ 923925 w 3302000"/>
                <a:gd name="connsiteY31" fmla="*/ 242358 h 1302808"/>
                <a:gd name="connsiteX32" fmla="*/ 930275 w 3302000"/>
                <a:gd name="connsiteY32" fmla="*/ 223308 h 1302808"/>
                <a:gd name="connsiteX33" fmla="*/ 974725 w 3302000"/>
                <a:gd name="connsiteY33" fmla="*/ 236008 h 1302808"/>
                <a:gd name="connsiteX34" fmla="*/ 1031875 w 3302000"/>
                <a:gd name="connsiteY34" fmla="*/ 274108 h 1302808"/>
                <a:gd name="connsiteX35" fmla="*/ 1050925 w 3302000"/>
                <a:gd name="connsiteY35" fmla="*/ 312208 h 1302808"/>
                <a:gd name="connsiteX36" fmla="*/ 1073150 w 3302000"/>
                <a:gd name="connsiteY36" fmla="*/ 372533 h 1302808"/>
                <a:gd name="connsiteX37" fmla="*/ 1104900 w 3302000"/>
                <a:gd name="connsiteY37" fmla="*/ 470958 h 1302808"/>
                <a:gd name="connsiteX38" fmla="*/ 1133475 w 3302000"/>
                <a:gd name="connsiteY38" fmla="*/ 547158 h 1302808"/>
                <a:gd name="connsiteX39" fmla="*/ 1162050 w 3302000"/>
                <a:gd name="connsiteY39" fmla="*/ 610658 h 1302808"/>
                <a:gd name="connsiteX40" fmla="*/ 1225550 w 3302000"/>
                <a:gd name="connsiteY40" fmla="*/ 610658 h 1302808"/>
                <a:gd name="connsiteX41" fmla="*/ 1266825 w 3302000"/>
                <a:gd name="connsiteY41" fmla="*/ 582083 h 1302808"/>
                <a:gd name="connsiteX42" fmla="*/ 1285875 w 3302000"/>
                <a:gd name="connsiteY42" fmla="*/ 556683 h 1302808"/>
                <a:gd name="connsiteX43" fmla="*/ 1323975 w 3302000"/>
                <a:gd name="connsiteY43" fmla="*/ 543983 h 1302808"/>
                <a:gd name="connsiteX44" fmla="*/ 1371600 w 3302000"/>
                <a:gd name="connsiteY44" fmla="*/ 569383 h 1302808"/>
                <a:gd name="connsiteX45" fmla="*/ 1431925 w 3302000"/>
                <a:gd name="connsiteY45" fmla="*/ 604308 h 1302808"/>
                <a:gd name="connsiteX46" fmla="*/ 1501775 w 3302000"/>
                <a:gd name="connsiteY46" fmla="*/ 620183 h 1302808"/>
                <a:gd name="connsiteX47" fmla="*/ 1552575 w 3302000"/>
                <a:gd name="connsiteY47" fmla="*/ 610658 h 1302808"/>
                <a:gd name="connsiteX48" fmla="*/ 1584325 w 3302000"/>
                <a:gd name="connsiteY48" fmla="*/ 563033 h 1302808"/>
                <a:gd name="connsiteX49" fmla="*/ 1600200 w 3302000"/>
                <a:gd name="connsiteY49" fmla="*/ 524933 h 1302808"/>
                <a:gd name="connsiteX50" fmla="*/ 1625600 w 3302000"/>
                <a:gd name="connsiteY50" fmla="*/ 451908 h 1302808"/>
                <a:gd name="connsiteX51" fmla="*/ 1631950 w 3302000"/>
                <a:gd name="connsiteY51" fmla="*/ 372533 h 1302808"/>
                <a:gd name="connsiteX52" fmla="*/ 1644650 w 3302000"/>
                <a:gd name="connsiteY52" fmla="*/ 280458 h 1302808"/>
                <a:gd name="connsiteX53" fmla="*/ 1660525 w 3302000"/>
                <a:gd name="connsiteY53" fmla="*/ 213783 h 1302808"/>
                <a:gd name="connsiteX54" fmla="*/ 1679575 w 3302000"/>
                <a:gd name="connsiteY54" fmla="*/ 140758 h 1302808"/>
                <a:gd name="connsiteX55" fmla="*/ 1692275 w 3302000"/>
                <a:gd name="connsiteY55" fmla="*/ 89958 h 1302808"/>
                <a:gd name="connsiteX56" fmla="*/ 1717675 w 3302000"/>
                <a:gd name="connsiteY56" fmla="*/ 39158 h 1302808"/>
                <a:gd name="connsiteX57" fmla="*/ 1739900 w 3302000"/>
                <a:gd name="connsiteY57" fmla="*/ 1058 h 1302808"/>
                <a:gd name="connsiteX58" fmla="*/ 1781175 w 3302000"/>
                <a:gd name="connsiteY58" fmla="*/ 32808 h 1302808"/>
                <a:gd name="connsiteX59" fmla="*/ 1835150 w 3302000"/>
                <a:gd name="connsiteY59" fmla="*/ 86783 h 1302808"/>
                <a:gd name="connsiteX60" fmla="*/ 1854200 w 3302000"/>
                <a:gd name="connsiteY60" fmla="*/ 156633 h 1302808"/>
                <a:gd name="connsiteX61" fmla="*/ 1882775 w 3302000"/>
                <a:gd name="connsiteY61" fmla="*/ 213783 h 1302808"/>
                <a:gd name="connsiteX62" fmla="*/ 1898650 w 3302000"/>
                <a:gd name="connsiteY62" fmla="*/ 299508 h 1302808"/>
                <a:gd name="connsiteX63" fmla="*/ 1927225 w 3302000"/>
                <a:gd name="connsiteY63" fmla="*/ 353483 h 1302808"/>
                <a:gd name="connsiteX64" fmla="*/ 2003425 w 3302000"/>
                <a:gd name="connsiteY64" fmla="*/ 356658 h 1302808"/>
                <a:gd name="connsiteX65" fmla="*/ 2051050 w 3302000"/>
                <a:gd name="connsiteY65" fmla="*/ 283633 h 1302808"/>
                <a:gd name="connsiteX66" fmla="*/ 2085975 w 3302000"/>
                <a:gd name="connsiteY66" fmla="*/ 251883 h 1302808"/>
                <a:gd name="connsiteX67" fmla="*/ 2133600 w 3302000"/>
                <a:gd name="connsiteY67" fmla="*/ 248708 h 1302808"/>
                <a:gd name="connsiteX68" fmla="*/ 2200275 w 3302000"/>
                <a:gd name="connsiteY68" fmla="*/ 289983 h 1302808"/>
                <a:gd name="connsiteX69" fmla="*/ 2244725 w 3302000"/>
                <a:gd name="connsiteY69" fmla="*/ 334433 h 1302808"/>
                <a:gd name="connsiteX70" fmla="*/ 2384425 w 3302000"/>
                <a:gd name="connsiteY70" fmla="*/ 334433 h 1302808"/>
                <a:gd name="connsiteX71" fmla="*/ 2390775 w 3302000"/>
                <a:gd name="connsiteY71" fmla="*/ 302683 h 1302808"/>
                <a:gd name="connsiteX72" fmla="*/ 2409825 w 3302000"/>
                <a:gd name="connsiteY72" fmla="*/ 277283 h 1302808"/>
                <a:gd name="connsiteX73" fmla="*/ 2451100 w 3302000"/>
                <a:gd name="connsiteY73" fmla="*/ 261408 h 1302808"/>
                <a:gd name="connsiteX74" fmla="*/ 2476500 w 3302000"/>
                <a:gd name="connsiteY74" fmla="*/ 239183 h 1302808"/>
                <a:gd name="connsiteX75" fmla="*/ 2508250 w 3302000"/>
                <a:gd name="connsiteY75" fmla="*/ 175683 h 1302808"/>
                <a:gd name="connsiteX76" fmla="*/ 2511425 w 3302000"/>
                <a:gd name="connsiteY76" fmla="*/ 121708 h 1302808"/>
                <a:gd name="connsiteX77" fmla="*/ 2520950 w 3302000"/>
                <a:gd name="connsiteY77" fmla="*/ 86783 h 1302808"/>
                <a:gd name="connsiteX78" fmla="*/ 2590800 w 3302000"/>
                <a:gd name="connsiteY78" fmla="*/ 83608 h 1302808"/>
                <a:gd name="connsiteX79" fmla="*/ 2651125 w 3302000"/>
                <a:gd name="connsiteY79" fmla="*/ 201083 h 1302808"/>
                <a:gd name="connsiteX80" fmla="*/ 2711450 w 3302000"/>
                <a:gd name="connsiteY80" fmla="*/ 372533 h 1302808"/>
                <a:gd name="connsiteX81" fmla="*/ 2762250 w 3302000"/>
                <a:gd name="connsiteY81" fmla="*/ 512233 h 1302808"/>
                <a:gd name="connsiteX82" fmla="*/ 2806700 w 3302000"/>
                <a:gd name="connsiteY82" fmla="*/ 540808 h 1302808"/>
                <a:gd name="connsiteX83" fmla="*/ 2851150 w 3302000"/>
                <a:gd name="connsiteY83" fmla="*/ 512233 h 1302808"/>
                <a:gd name="connsiteX84" fmla="*/ 2892425 w 3302000"/>
                <a:gd name="connsiteY84" fmla="*/ 455083 h 1302808"/>
                <a:gd name="connsiteX85" fmla="*/ 2930525 w 3302000"/>
                <a:gd name="connsiteY85" fmla="*/ 413808 h 1302808"/>
                <a:gd name="connsiteX86" fmla="*/ 2968625 w 3302000"/>
                <a:gd name="connsiteY86" fmla="*/ 397933 h 1302808"/>
                <a:gd name="connsiteX87" fmla="*/ 3041650 w 3302000"/>
                <a:gd name="connsiteY87" fmla="*/ 413808 h 1302808"/>
                <a:gd name="connsiteX88" fmla="*/ 3124200 w 3302000"/>
                <a:gd name="connsiteY88" fmla="*/ 470958 h 1302808"/>
                <a:gd name="connsiteX89" fmla="*/ 3209925 w 3302000"/>
                <a:gd name="connsiteY89" fmla="*/ 486833 h 1302808"/>
                <a:gd name="connsiteX90" fmla="*/ 3257550 w 3302000"/>
                <a:gd name="connsiteY90" fmla="*/ 474133 h 1302808"/>
                <a:gd name="connsiteX91" fmla="*/ 3292475 w 3302000"/>
                <a:gd name="connsiteY91" fmla="*/ 455083 h 1302808"/>
                <a:gd name="connsiteX92" fmla="*/ 3302000 w 3302000"/>
                <a:gd name="connsiteY92" fmla="*/ 432858 h 130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302000" h="1302808">
                  <a:moveTo>
                    <a:pt x="0" y="1302808"/>
                  </a:moveTo>
                  <a:cubicBezTo>
                    <a:pt x="5556" y="1261797"/>
                    <a:pt x="11113" y="1220787"/>
                    <a:pt x="19050" y="1194858"/>
                  </a:cubicBezTo>
                  <a:cubicBezTo>
                    <a:pt x="26987" y="1168929"/>
                    <a:pt x="41275" y="1166812"/>
                    <a:pt x="47625" y="1147233"/>
                  </a:cubicBezTo>
                  <a:cubicBezTo>
                    <a:pt x="53975" y="1127654"/>
                    <a:pt x="54504" y="1099608"/>
                    <a:pt x="57150" y="1077383"/>
                  </a:cubicBezTo>
                  <a:cubicBezTo>
                    <a:pt x="59796" y="1055158"/>
                    <a:pt x="58208" y="1030816"/>
                    <a:pt x="63500" y="1013883"/>
                  </a:cubicBezTo>
                  <a:cubicBezTo>
                    <a:pt x="68792" y="996950"/>
                    <a:pt x="83079" y="991129"/>
                    <a:pt x="88900" y="975783"/>
                  </a:cubicBezTo>
                  <a:cubicBezTo>
                    <a:pt x="94721" y="960437"/>
                    <a:pt x="92604" y="937154"/>
                    <a:pt x="98425" y="921808"/>
                  </a:cubicBezTo>
                  <a:cubicBezTo>
                    <a:pt x="104246" y="906462"/>
                    <a:pt x="117475" y="899054"/>
                    <a:pt x="123825" y="883708"/>
                  </a:cubicBezTo>
                  <a:cubicBezTo>
                    <a:pt x="130175" y="868362"/>
                    <a:pt x="128058" y="849312"/>
                    <a:pt x="136525" y="829733"/>
                  </a:cubicBezTo>
                  <a:cubicBezTo>
                    <a:pt x="144992" y="810154"/>
                    <a:pt x="160338" y="785283"/>
                    <a:pt x="174625" y="766233"/>
                  </a:cubicBezTo>
                  <a:cubicBezTo>
                    <a:pt x="188913" y="747183"/>
                    <a:pt x="206375" y="724429"/>
                    <a:pt x="222250" y="715433"/>
                  </a:cubicBezTo>
                  <a:cubicBezTo>
                    <a:pt x="238125" y="706437"/>
                    <a:pt x="253471" y="702733"/>
                    <a:pt x="269875" y="712258"/>
                  </a:cubicBezTo>
                  <a:cubicBezTo>
                    <a:pt x="286279" y="721783"/>
                    <a:pt x="304271" y="759354"/>
                    <a:pt x="320675" y="772583"/>
                  </a:cubicBezTo>
                  <a:cubicBezTo>
                    <a:pt x="337079" y="785812"/>
                    <a:pt x="351896" y="788458"/>
                    <a:pt x="368300" y="791633"/>
                  </a:cubicBezTo>
                  <a:cubicBezTo>
                    <a:pt x="384704" y="794808"/>
                    <a:pt x="403754" y="795337"/>
                    <a:pt x="419100" y="791633"/>
                  </a:cubicBezTo>
                  <a:cubicBezTo>
                    <a:pt x="434446" y="787929"/>
                    <a:pt x="445029" y="777345"/>
                    <a:pt x="460375" y="769408"/>
                  </a:cubicBezTo>
                  <a:cubicBezTo>
                    <a:pt x="475721" y="761471"/>
                    <a:pt x="497946" y="752475"/>
                    <a:pt x="511175" y="744008"/>
                  </a:cubicBezTo>
                  <a:cubicBezTo>
                    <a:pt x="524404" y="735541"/>
                    <a:pt x="524933" y="722312"/>
                    <a:pt x="539750" y="718608"/>
                  </a:cubicBezTo>
                  <a:cubicBezTo>
                    <a:pt x="554567" y="714904"/>
                    <a:pt x="585258" y="716491"/>
                    <a:pt x="600075" y="721783"/>
                  </a:cubicBezTo>
                  <a:cubicBezTo>
                    <a:pt x="614892" y="727075"/>
                    <a:pt x="616479" y="744008"/>
                    <a:pt x="628650" y="750358"/>
                  </a:cubicBezTo>
                  <a:cubicBezTo>
                    <a:pt x="640821" y="756708"/>
                    <a:pt x="658283" y="753533"/>
                    <a:pt x="673100" y="759883"/>
                  </a:cubicBezTo>
                  <a:cubicBezTo>
                    <a:pt x="687917" y="766233"/>
                    <a:pt x="705379" y="788987"/>
                    <a:pt x="717550" y="788458"/>
                  </a:cubicBezTo>
                  <a:cubicBezTo>
                    <a:pt x="729721" y="787929"/>
                    <a:pt x="736600" y="768350"/>
                    <a:pt x="746125" y="756708"/>
                  </a:cubicBezTo>
                  <a:cubicBezTo>
                    <a:pt x="755650" y="745066"/>
                    <a:pt x="764646" y="727075"/>
                    <a:pt x="774700" y="718608"/>
                  </a:cubicBezTo>
                  <a:cubicBezTo>
                    <a:pt x="784754" y="710141"/>
                    <a:pt x="801158" y="723370"/>
                    <a:pt x="806450" y="705908"/>
                  </a:cubicBezTo>
                  <a:cubicBezTo>
                    <a:pt x="811742" y="688446"/>
                    <a:pt x="802217" y="646112"/>
                    <a:pt x="806450" y="613833"/>
                  </a:cubicBezTo>
                  <a:cubicBezTo>
                    <a:pt x="810683" y="581554"/>
                    <a:pt x="821796" y="543983"/>
                    <a:pt x="831850" y="512233"/>
                  </a:cubicBezTo>
                  <a:cubicBezTo>
                    <a:pt x="841904" y="480483"/>
                    <a:pt x="858838" y="443971"/>
                    <a:pt x="866775" y="423333"/>
                  </a:cubicBezTo>
                  <a:cubicBezTo>
                    <a:pt x="874713" y="402696"/>
                    <a:pt x="876300" y="402166"/>
                    <a:pt x="879475" y="388408"/>
                  </a:cubicBezTo>
                  <a:cubicBezTo>
                    <a:pt x="882650" y="374650"/>
                    <a:pt x="882650" y="358775"/>
                    <a:pt x="885825" y="340783"/>
                  </a:cubicBezTo>
                  <a:cubicBezTo>
                    <a:pt x="889000" y="322791"/>
                    <a:pt x="892175" y="296862"/>
                    <a:pt x="898525" y="280458"/>
                  </a:cubicBezTo>
                  <a:cubicBezTo>
                    <a:pt x="904875" y="264054"/>
                    <a:pt x="918633" y="251883"/>
                    <a:pt x="923925" y="242358"/>
                  </a:cubicBezTo>
                  <a:cubicBezTo>
                    <a:pt x="929217" y="232833"/>
                    <a:pt x="921808" y="224366"/>
                    <a:pt x="930275" y="223308"/>
                  </a:cubicBezTo>
                  <a:cubicBezTo>
                    <a:pt x="938742" y="222250"/>
                    <a:pt x="957792" y="227541"/>
                    <a:pt x="974725" y="236008"/>
                  </a:cubicBezTo>
                  <a:cubicBezTo>
                    <a:pt x="991658" y="244475"/>
                    <a:pt x="1019175" y="261408"/>
                    <a:pt x="1031875" y="274108"/>
                  </a:cubicBezTo>
                  <a:cubicBezTo>
                    <a:pt x="1044575" y="286808"/>
                    <a:pt x="1044046" y="295804"/>
                    <a:pt x="1050925" y="312208"/>
                  </a:cubicBezTo>
                  <a:cubicBezTo>
                    <a:pt x="1057804" y="328612"/>
                    <a:pt x="1064154" y="346075"/>
                    <a:pt x="1073150" y="372533"/>
                  </a:cubicBezTo>
                  <a:cubicBezTo>
                    <a:pt x="1082146" y="398991"/>
                    <a:pt x="1094846" y="441854"/>
                    <a:pt x="1104900" y="470958"/>
                  </a:cubicBezTo>
                  <a:cubicBezTo>
                    <a:pt x="1114954" y="500062"/>
                    <a:pt x="1123950" y="523875"/>
                    <a:pt x="1133475" y="547158"/>
                  </a:cubicBezTo>
                  <a:cubicBezTo>
                    <a:pt x="1143000" y="570441"/>
                    <a:pt x="1146704" y="600075"/>
                    <a:pt x="1162050" y="610658"/>
                  </a:cubicBezTo>
                  <a:cubicBezTo>
                    <a:pt x="1177396" y="621241"/>
                    <a:pt x="1208087" y="615421"/>
                    <a:pt x="1225550" y="610658"/>
                  </a:cubicBezTo>
                  <a:cubicBezTo>
                    <a:pt x="1243013" y="605895"/>
                    <a:pt x="1256771" y="591079"/>
                    <a:pt x="1266825" y="582083"/>
                  </a:cubicBezTo>
                  <a:cubicBezTo>
                    <a:pt x="1276879" y="573087"/>
                    <a:pt x="1276350" y="563033"/>
                    <a:pt x="1285875" y="556683"/>
                  </a:cubicBezTo>
                  <a:cubicBezTo>
                    <a:pt x="1295400" y="550333"/>
                    <a:pt x="1309688" y="541866"/>
                    <a:pt x="1323975" y="543983"/>
                  </a:cubicBezTo>
                  <a:cubicBezTo>
                    <a:pt x="1338263" y="546100"/>
                    <a:pt x="1353608" y="559329"/>
                    <a:pt x="1371600" y="569383"/>
                  </a:cubicBezTo>
                  <a:cubicBezTo>
                    <a:pt x="1389592" y="579437"/>
                    <a:pt x="1410229" y="595841"/>
                    <a:pt x="1431925" y="604308"/>
                  </a:cubicBezTo>
                  <a:cubicBezTo>
                    <a:pt x="1453621" y="612775"/>
                    <a:pt x="1481667" y="619125"/>
                    <a:pt x="1501775" y="620183"/>
                  </a:cubicBezTo>
                  <a:cubicBezTo>
                    <a:pt x="1521883" y="621241"/>
                    <a:pt x="1538817" y="620183"/>
                    <a:pt x="1552575" y="610658"/>
                  </a:cubicBezTo>
                  <a:cubicBezTo>
                    <a:pt x="1566333" y="601133"/>
                    <a:pt x="1576388" y="577320"/>
                    <a:pt x="1584325" y="563033"/>
                  </a:cubicBezTo>
                  <a:cubicBezTo>
                    <a:pt x="1592262" y="548746"/>
                    <a:pt x="1593321" y="543454"/>
                    <a:pt x="1600200" y="524933"/>
                  </a:cubicBezTo>
                  <a:cubicBezTo>
                    <a:pt x="1607079" y="506412"/>
                    <a:pt x="1620308" y="477308"/>
                    <a:pt x="1625600" y="451908"/>
                  </a:cubicBezTo>
                  <a:cubicBezTo>
                    <a:pt x="1630892" y="426508"/>
                    <a:pt x="1628775" y="401108"/>
                    <a:pt x="1631950" y="372533"/>
                  </a:cubicBezTo>
                  <a:cubicBezTo>
                    <a:pt x="1635125" y="343958"/>
                    <a:pt x="1639888" y="306916"/>
                    <a:pt x="1644650" y="280458"/>
                  </a:cubicBezTo>
                  <a:cubicBezTo>
                    <a:pt x="1649412" y="254000"/>
                    <a:pt x="1654704" y="237066"/>
                    <a:pt x="1660525" y="213783"/>
                  </a:cubicBezTo>
                  <a:cubicBezTo>
                    <a:pt x="1666346" y="190500"/>
                    <a:pt x="1674283" y="161395"/>
                    <a:pt x="1679575" y="140758"/>
                  </a:cubicBezTo>
                  <a:cubicBezTo>
                    <a:pt x="1684867" y="120121"/>
                    <a:pt x="1685925" y="106891"/>
                    <a:pt x="1692275" y="89958"/>
                  </a:cubicBezTo>
                  <a:cubicBezTo>
                    <a:pt x="1698625" y="73025"/>
                    <a:pt x="1709738" y="53975"/>
                    <a:pt x="1717675" y="39158"/>
                  </a:cubicBezTo>
                  <a:cubicBezTo>
                    <a:pt x="1725613" y="24341"/>
                    <a:pt x="1729317" y="2116"/>
                    <a:pt x="1739900" y="1058"/>
                  </a:cubicBezTo>
                  <a:cubicBezTo>
                    <a:pt x="1750483" y="0"/>
                    <a:pt x="1765300" y="18521"/>
                    <a:pt x="1781175" y="32808"/>
                  </a:cubicBezTo>
                  <a:cubicBezTo>
                    <a:pt x="1797050" y="47096"/>
                    <a:pt x="1822979" y="66146"/>
                    <a:pt x="1835150" y="86783"/>
                  </a:cubicBezTo>
                  <a:cubicBezTo>
                    <a:pt x="1847321" y="107420"/>
                    <a:pt x="1846263" y="135466"/>
                    <a:pt x="1854200" y="156633"/>
                  </a:cubicBezTo>
                  <a:cubicBezTo>
                    <a:pt x="1862138" y="177800"/>
                    <a:pt x="1875367" y="189971"/>
                    <a:pt x="1882775" y="213783"/>
                  </a:cubicBezTo>
                  <a:cubicBezTo>
                    <a:pt x="1890183" y="237596"/>
                    <a:pt x="1891242" y="276225"/>
                    <a:pt x="1898650" y="299508"/>
                  </a:cubicBezTo>
                  <a:cubicBezTo>
                    <a:pt x="1906058" y="322791"/>
                    <a:pt x="1909763" y="343958"/>
                    <a:pt x="1927225" y="353483"/>
                  </a:cubicBezTo>
                  <a:cubicBezTo>
                    <a:pt x="1944688" y="363008"/>
                    <a:pt x="1982788" y="368300"/>
                    <a:pt x="2003425" y="356658"/>
                  </a:cubicBezTo>
                  <a:cubicBezTo>
                    <a:pt x="2024062" y="345016"/>
                    <a:pt x="2037292" y="301095"/>
                    <a:pt x="2051050" y="283633"/>
                  </a:cubicBezTo>
                  <a:cubicBezTo>
                    <a:pt x="2064808" y="266171"/>
                    <a:pt x="2072217" y="257704"/>
                    <a:pt x="2085975" y="251883"/>
                  </a:cubicBezTo>
                  <a:cubicBezTo>
                    <a:pt x="2099733" y="246062"/>
                    <a:pt x="2114550" y="242358"/>
                    <a:pt x="2133600" y="248708"/>
                  </a:cubicBezTo>
                  <a:cubicBezTo>
                    <a:pt x="2152650" y="255058"/>
                    <a:pt x="2181754" y="275696"/>
                    <a:pt x="2200275" y="289983"/>
                  </a:cubicBezTo>
                  <a:cubicBezTo>
                    <a:pt x="2218796" y="304270"/>
                    <a:pt x="2214033" y="327025"/>
                    <a:pt x="2244725" y="334433"/>
                  </a:cubicBezTo>
                  <a:cubicBezTo>
                    <a:pt x="2275417" y="341841"/>
                    <a:pt x="2360083" y="339725"/>
                    <a:pt x="2384425" y="334433"/>
                  </a:cubicBezTo>
                  <a:cubicBezTo>
                    <a:pt x="2408767" y="329141"/>
                    <a:pt x="2386542" y="312208"/>
                    <a:pt x="2390775" y="302683"/>
                  </a:cubicBezTo>
                  <a:cubicBezTo>
                    <a:pt x="2395008" y="293158"/>
                    <a:pt x="2399771" y="284162"/>
                    <a:pt x="2409825" y="277283"/>
                  </a:cubicBezTo>
                  <a:cubicBezTo>
                    <a:pt x="2419879" y="270404"/>
                    <a:pt x="2439988" y="267758"/>
                    <a:pt x="2451100" y="261408"/>
                  </a:cubicBezTo>
                  <a:cubicBezTo>
                    <a:pt x="2462212" y="255058"/>
                    <a:pt x="2466975" y="253470"/>
                    <a:pt x="2476500" y="239183"/>
                  </a:cubicBezTo>
                  <a:cubicBezTo>
                    <a:pt x="2486025" y="224896"/>
                    <a:pt x="2502429" y="195262"/>
                    <a:pt x="2508250" y="175683"/>
                  </a:cubicBezTo>
                  <a:cubicBezTo>
                    <a:pt x="2514071" y="156104"/>
                    <a:pt x="2509308" y="136525"/>
                    <a:pt x="2511425" y="121708"/>
                  </a:cubicBezTo>
                  <a:cubicBezTo>
                    <a:pt x="2513542" y="106891"/>
                    <a:pt x="2507721" y="93133"/>
                    <a:pt x="2520950" y="86783"/>
                  </a:cubicBezTo>
                  <a:cubicBezTo>
                    <a:pt x="2534179" y="80433"/>
                    <a:pt x="2569104" y="64558"/>
                    <a:pt x="2590800" y="83608"/>
                  </a:cubicBezTo>
                  <a:cubicBezTo>
                    <a:pt x="2612496" y="102658"/>
                    <a:pt x="2631017" y="152929"/>
                    <a:pt x="2651125" y="201083"/>
                  </a:cubicBezTo>
                  <a:cubicBezTo>
                    <a:pt x="2671233" y="249237"/>
                    <a:pt x="2692929" y="320675"/>
                    <a:pt x="2711450" y="372533"/>
                  </a:cubicBezTo>
                  <a:cubicBezTo>
                    <a:pt x="2729971" y="424391"/>
                    <a:pt x="2746375" y="484187"/>
                    <a:pt x="2762250" y="512233"/>
                  </a:cubicBezTo>
                  <a:cubicBezTo>
                    <a:pt x="2778125" y="540279"/>
                    <a:pt x="2791883" y="540808"/>
                    <a:pt x="2806700" y="540808"/>
                  </a:cubicBezTo>
                  <a:cubicBezTo>
                    <a:pt x="2821517" y="540808"/>
                    <a:pt x="2836863" y="526520"/>
                    <a:pt x="2851150" y="512233"/>
                  </a:cubicBezTo>
                  <a:cubicBezTo>
                    <a:pt x="2865437" y="497946"/>
                    <a:pt x="2879196" y="471487"/>
                    <a:pt x="2892425" y="455083"/>
                  </a:cubicBezTo>
                  <a:cubicBezTo>
                    <a:pt x="2905654" y="438679"/>
                    <a:pt x="2917825" y="423333"/>
                    <a:pt x="2930525" y="413808"/>
                  </a:cubicBezTo>
                  <a:cubicBezTo>
                    <a:pt x="2943225" y="404283"/>
                    <a:pt x="2950104" y="397933"/>
                    <a:pt x="2968625" y="397933"/>
                  </a:cubicBezTo>
                  <a:cubicBezTo>
                    <a:pt x="2987146" y="397933"/>
                    <a:pt x="3015721" y="401637"/>
                    <a:pt x="3041650" y="413808"/>
                  </a:cubicBezTo>
                  <a:cubicBezTo>
                    <a:pt x="3067579" y="425979"/>
                    <a:pt x="3096154" y="458787"/>
                    <a:pt x="3124200" y="470958"/>
                  </a:cubicBezTo>
                  <a:cubicBezTo>
                    <a:pt x="3152246" y="483129"/>
                    <a:pt x="3187700" y="486304"/>
                    <a:pt x="3209925" y="486833"/>
                  </a:cubicBezTo>
                  <a:cubicBezTo>
                    <a:pt x="3232150" y="487362"/>
                    <a:pt x="3243792" y="479425"/>
                    <a:pt x="3257550" y="474133"/>
                  </a:cubicBezTo>
                  <a:cubicBezTo>
                    <a:pt x="3271308" y="468841"/>
                    <a:pt x="3285067" y="461962"/>
                    <a:pt x="3292475" y="455083"/>
                  </a:cubicBezTo>
                  <a:cubicBezTo>
                    <a:pt x="3299883" y="448204"/>
                    <a:pt x="3300941" y="440531"/>
                    <a:pt x="3302000" y="432858"/>
                  </a:cubicBezTo>
                </a:path>
              </a:pathLst>
            </a:custGeom>
            <a:ln w="28575">
              <a:solidFill>
                <a:srgbClr val="0E4D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7" name="直接连接符 36"/>
            <p:cNvCxnSpPr/>
            <p:nvPr/>
          </p:nvCxnSpPr>
          <p:spPr>
            <a:xfrm rot="5400000" flipH="1" flipV="1">
              <a:off x="2328177" y="4153554"/>
              <a:ext cx="576000" cy="3193"/>
            </a:xfrm>
            <a:prstGeom prst="line">
              <a:avLst/>
            </a:prstGeom>
            <a:ln w="19050">
              <a:solidFill>
                <a:srgbClr val="1157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 flipH="1" flipV="1">
              <a:off x="1760404" y="4164129"/>
              <a:ext cx="540000" cy="3193"/>
            </a:xfrm>
            <a:prstGeom prst="line">
              <a:avLst/>
            </a:prstGeom>
            <a:ln w="19050">
              <a:solidFill>
                <a:srgbClr val="1157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H="1" flipV="1">
              <a:off x="2568379" y="4062587"/>
              <a:ext cx="756000" cy="3193"/>
            </a:xfrm>
            <a:prstGeom prst="line">
              <a:avLst/>
            </a:prstGeom>
            <a:ln w="19050">
              <a:solidFill>
                <a:srgbClr val="1157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5400000" flipH="1" flipV="1">
              <a:off x="3048364" y="4076337"/>
              <a:ext cx="720000" cy="3193"/>
            </a:xfrm>
            <a:prstGeom prst="line">
              <a:avLst/>
            </a:prstGeom>
            <a:ln w="19050">
              <a:solidFill>
                <a:srgbClr val="1157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 flipH="1" flipV="1">
              <a:off x="3257310" y="3968973"/>
              <a:ext cx="972000" cy="3193"/>
            </a:xfrm>
            <a:prstGeom prst="line">
              <a:avLst/>
            </a:prstGeom>
            <a:ln w="19050">
              <a:solidFill>
                <a:srgbClr val="1157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 flipH="1" flipV="1">
              <a:off x="3765845" y="3927185"/>
              <a:ext cx="1044000" cy="3193"/>
            </a:xfrm>
            <a:prstGeom prst="line">
              <a:avLst/>
            </a:prstGeom>
            <a:ln w="19050">
              <a:solidFill>
                <a:srgbClr val="1157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5400000" flipH="1" flipV="1">
              <a:off x="4174404" y="4038453"/>
              <a:ext cx="792000" cy="3193"/>
            </a:xfrm>
            <a:prstGeom prst="line">
              <a:avLst/>
            </a:prstGeom>
            <a:ln w="19050">
              <a:solidFill>
                <a:srgbClr val="11576A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565412" y="3000378"/>
              <a:ext cx="232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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28794" y="2714626"/>
              <a:ext cx="10715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工作集大小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14942" y="4509329"/>
              <a:ext cx="8572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过渡阶段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14942" y="4723643"/>
              <a:ext cx="8572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稳定阶段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1819256" y="4610114"/>
              <a:ext cx="214314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2609836" y="4610114"/>
              <a:ext cx="32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3409942" y="4610114"/>
              <a:ext cx="32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4254350" y="4610114"/>
              <a:ext cx="32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2019282" y="4830778"/>
              <a:ext cx="540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2954326" y="4830778"/>
              <a:ext cx="432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3754432" y="4830778"/>
              <a:ext cx="50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4643438" y="4830778"/>
              <a:ext cx="504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214942" y="4148148"/>
              <a:ext cx="5000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</a:t>
              </a: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5329847" y="3414847"/>
            <a:ext cx="285752" cy="21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599042" y="3700238"/>
            <a:ext cx="4170875" cy="2117"/>
            <a:chOff x="1761152" y="3057235"/>
            <a:chExt cx="3128156" cy="1588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761152" y="3057235"/>
              <a:ext cx="540000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2696196" y="3057235"/>
              <a:ext cx="432000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3496302" y="3057235"/>
              <a:ext cx="504000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4385308" y="3057235"/>
              <a:ext cx="504000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6381138" y="3410130"/>
            <a:ext cx="2624685" cy="2117"/>
            <a:chOff x="2351706" y="2836571"/>
            <a:chExt cx="1968514" cy="1588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2351706" y="2836571"/>
              <a:ext cx="324000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151812" y="2836571"/>
              <a:ext cx="324000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3996220" y="2836571"/>
              <a:ext cx="324000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63EBC186-5C44-4C2E-94C9-FDCB82187D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2646878" cy="11069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工作集的变化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5" name="文本占位符 1">
            <a:extLst>
              <a:ext uri="{FF2B5EF4-FFF2-40B4-BE49-F238E27FC236}">
                <a16:creationId xmlns:a16="http://schemas.microsoft.com/office/drawing/2014/main" id="{29B17E14-643E-476E-8762-BE5377EAF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66" name="文本占位符 2">
            <a:extLst>
              <a:ext uri="{FF2B5EF4-FFF2-40B4-BE49-F238E27FC236}">
                <a16:creationId xmlns:a16="http://schemas.microsoft.com/office/drawing/2014/main" id="{F99B0C77-5A02-410A-9EDE-0FA0646E45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67" name="文本占位符 3">
            <a:extLst>
              <a:ext uri="{FF2B5EF4-FFF2-40B4-BE49-F238E27FC236}">
                <a16:creationId xmlns:a16="http://schemas.microsoft.com/office/drawing/2014/main" id="{678C564C-46A8-4C38-8978-BD63B1DD61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68" name="文本占位符 4">
            <a:extLst>
              <a:ext uri="{FF2B5EF4-FFF2-40B4-BE49-F238E27FC236}">
                <a16:creationId xmlns:a16="http://schemas.microsoft.com/office/drawing/2014/main" id="{7CCF54CE-7423-4607-AB3E-0B964D707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69" name="文本占位符 5">
            <a:extLst>
              <a:ext uri="{FF2B5EF4-FFF2-40B4-BE49-F238E27FC236}">
                <a16:creationId xmlns:a16="http://schemas.microsoft.com/office/drawing/2014/main" id="{80A76E9A-F62F-4821-9D31-C9D1D1094F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10855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17264" y="1655946"/>
            <a:ext cx="8583597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85224" indent="-385224">
              <a:buClr>
                <a:srgbClr val="FFFF66"/>
              </a:buClr>
            </a:pP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rPr>
              <a:t>在当前时刻，进程实际驻留在内存当中的页面集合</a:t>
            </a:r>
            <a:endParaRPr lang="zh-CN" altLang="en-US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17264" y="2285992"/>
            <a:ext cx="4389389" cy="539960"/>
            <a:chOff x="837948" y="1714494"/>
            <a:chExt cx="3292042" cy="404970"/>
          </a:xfrm>
        </p:grpSpPr>
        <p:sp>
          <p:nvSpPr>
            <p:cNvPr id="83" name="TextBox 82"/>
            <p:cNvSpPr txBox="1"/>
            <p:nvPr/>
          </p:nvSpPr>
          <p:spPr>
            <a:xfrm>
              <a:off x="837948" y="1742390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24832" y="1714494"/>
              <a:ext cx="3005158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工作集与常驻集的关系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27651" y="2741384"/>
            <a:ext cx="8278376" cy="1272392"/>
            <a:chOff x="1220738" y="2056038"/>
            <a:chExt cx="6208782" cy="954294"/>
          </a:xfrm>
        </p:grpSpPr>
        <p:sp>
          <p:nvSpPr>
            <p:cNvPr id="11" name="TextBox 10"/>
            <p:cNvSpPr txBox="1"/>
            <p:nvPr/>
          </p:nvSpPr>
          <p:spPr>
            <a:xfrm>
              <a:off x="1387450" y="2056038"/>
              <a:ext cx="485778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工作集是进程在运行过程中固有的性质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738" y="215763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1387450" y="2387084"/>
              <a:ext cx="6042070" cy="62324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常驻集取决于系统分配给进程的物理页面数目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和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页面置换算法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9" name="图片 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738" y="2488682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1112271" y="4137182"/>
            <a:ext cx="8788763" cy="1661220"/>
            <a:chOff x="837948" y="2957968"/>
            <a:chExt cx="6591572" cy="1245915"/>
          </a:xfrm>
        </p:grpSpPr>
        <p:sp>
          <p:nvSpPr>
            <p:cNvPr id="13" name="TextBox 12"/>
            <p:cNvSpPr txBox="1"/>
            <p:nvPr/>
          </p:nvSpPr>
          <p:spPr>
            <a:xfrm>
              <a:off x="837948" y="2985864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4832" y="2957968"/>
              <a:ext cx="3005158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缺页率与常驻集的关系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87450" y="3286130"/>
              <a:ext cx="354174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常驻集 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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 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工作集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时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，缺页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较少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738" y="338772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1387450" y="3571882"/>
              <a:ext cx="4857784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工作集发生剧烈变动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（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过渡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）时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，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缺页较多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738" y="367348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9" name="TextBox 18"/>
            <p:cNvSpPr txBox="1"/>
            <p:nvPr/>
          </p:nvSpPr>
          <p:spPr>
            <a:xfrm>
              <a:off x="1387450" y="3857634"/>
              <a:ext cx="604207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进程常驻集大小达到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一定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数目后，缺页率也不会明显下降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738" y="3959232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3FAA7490-2B12-44F4-8F36-2FD7B22E3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415772" cy="11069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常驻集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9" name="文本占位符 1">
            <a:extLst>
              <a:ext uri="{FF2B5EF4-FFF2-40B4-BE49-F238E27FC236}">
                <a16:creationId xmlns:a16="http://schemas.microsoft.com/office/drawing/2014/main" id="{DB216846-6129-4D6F-9F6A-B1FF3EBE7C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C7742A92-20BB-441C-9120-18CAEF463E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1" name="文本占位符 3">
            <a:extLst>
              <a:ext uri="{FF2B5EF4-FFF2-40B4-BE49-F238E27FC236}">
                <a16:creationId xmlns:a16="http://schemas.microsoft.com/office/drawing/2014/main" id="{F7E4A209-D74D-4C82-B9CF-3CF2014CC0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2A9DB107-D30A-4A05-9772-7172AFA6E1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3E68DA2F-8D3C-48B5-A15D-CCD2268352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116810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86827" y="2584290"/>
            <a:ext cx="9413885" cy="930350"/>
            <a:chOff x="895962" y="1634092"/>
            <a:chExt cx="7060414" cy="697762"/>
          </a:xfrm>
        </p:grpSpPr>
        <p:sp>
          <p:nvSpPr>
            <p:cNvPr id="83" name="TextBox 82"/>
            <p:cNvSpPr txBox="1"/>
            <p:nvPr/>
          </p:nvSpPr>
          <p:spPr>
            <a:xfrm>
              <a:off x="895962" y="1647474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8686" y="1985605"/>
              <a:ext cx="652769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华文楷体" charset="0"/>
                </a:rPr>
                <a:t>当前时刻前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华文楷体" charset="0"/>
                </a:rPr>
                <a:t>τ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个内存访问的页引用是工作集，</a:t>
              </a: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华文楷体" charset="0"/>
                </a:rPr>
                <a:t>τ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华文楷体" charset="0"/>
                </a:rPr>
                <a:t>被称为窗口大小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030" y="2098833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1214372" y="1634092"/>
              <a:ext cx="1715644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华文楷体" charset="0"/>
                </a:rPr>
                <a:t>窗口大小</a:t>
              </a: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华文楷体" charset="0"/>
                </a:rPr>
                <a:t>τ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86827" y="3556000"/>
            <a:ext cx="8197907" cy="1805692"/>
            <a:chOff x="895962" y="2324775"/>
            <a:chExt cx="6148430" cy="1354269"/>
          </a:xfrm>
        </p:grpSpPr>
        <p:sp>
          <p:nvSpPr>
            <p:cNvPr id="9" name="TextBox 8"/>
            <p:cNvSpPr txBox="1"/>
            <p:nvPr/>
          </p:nvSpPr>
          <p:spPr>
            <a:xfrm>
              <a:off x="895962" y="2338157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14372" y="2324775"/>
              <a:ext cx="1715644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华文楷体" charset="0"/>
                </a:rPr>
                <a:t>实现方法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华文楷体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28686" y="2706450"/>
              <a:ext cx="4329822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访存链表：维护窗口内的访存页面链表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030" y="281967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1428686" y="3028840"/>
              <a:ext cx="5615706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访存时，换出不在工作集的页面；更新访存链表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7" name="图片 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030" y="314206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8" name="TextBox 17"/>
            <p:cNvSpPr txBox="1"/>
            <p:nvPr/>
          </p:nvSpPr>
          <p:spPr>
            <a:xfrm>
              <a:off x="1428686" y="3332795"/>
              <a:ext cx="368688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缺页时，换入页面；更新访存链表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030" y="3446023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2" name="组合 1"/>
          <p:cNvGrpSpPr/>
          <p:nvPr/>
        </p:nvGrpSpPr>
        <p:grpSpPr>
          <a:xfrm>
            <a:off x="1286828" y="1687096"/>
            <a:ext cx="5492788" cy="872099"/>
            <a:chOff x="895962" y="1018347"/>
            <a:chExt cx="4119591" cy="654074"/>
          </a:xfrm>
        </p:grpSpPr>
        <p:sp>
          <p:nvSpPr>
            <p:cNvPr id="12" name="TextBox 11"/>
            <p:cNvSpPr txBox="1"/>
            <p:nvPr/>
          </p:nvSpPr>
          <p:spPr>
            <a:xfrm>
              <a:off x="895962" y="1018347"/>
              <a:ext cx="4119591" cy="654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思路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       换出不在工作集中的页面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030" y="1439807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BC442422-7259-47F1-AEFD-22EA81E1E1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057247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工作集置换算法</a:t>
            </a:r>
          </a:p>
        </p:txBody>
      </p:sp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AE99627A-BAAF-46F6-976A-8E6252A1B5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85070706-9126-4F9D-8A40-893F008EE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E20329E7-F5AD-4716-A7CB-FC69820976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9" name="文本占位符 4">
            <a:extLst>
              <a:ext uri="{FF2B5EF4-FFF2-40B4-BE49-F238E27FC236}">
                <a16:creationId xmlns:a16="http://schemas.microsoft.com/office/drawing/2014/main" id="{0EDB2E8E-314A-44C5-983E-37FFBC5445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AD3FD923-C220-453C-8CE5-A0CBBDCE20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39715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391477" y="2276872"/>
            <a:ext cx="8736971" cy="3168352"/>
          </a:xfrm>
          <a:prstGeom prst="rect">
            <a:avLst/>
          </a:prstGeom>
          <a:gradFill>
            <a:gsLst>
              <a:gs pos="100000">
                <a:srgbClr val="FDD000"/>
              </a:gs>
              <a:gs pos="0">
                <a:srgbClr val="FFF9B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9365865" y="2276873"/>
            <a:ext cx="56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391477" y="3239204"/>
            <a:ext cx="8736971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391477" y="2722376"/>
            <a:ext cx="8736971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391477" y="4922397"/>
            <a:ext cx="8736971" cy="0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131600" y="3248371"/>
            <a:ext cx="0" cy="1661807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3807035" y="2266602"/>
            <a:ext cx="0" cy="2649129"/>
          </a:xfrm>
          <a:prstGeom prst="line">
            <a:avLst/>
          </a:prstGeom>
          <a:ln w="28575">
            <a:solidFill>
              <a:srgbClr val="1157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821029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9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19045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82771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80787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44512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742528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06253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504269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67995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66011" y="227687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91477" y="2307033"/>
            <a:ext cx="952507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09585" indent="-609585"/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391477" y="2748880"/>
            <a:ext cx="1714512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09585" indent="-609585"/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访问页面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429477" y="4965172"/>
            <a:ext cx="1402160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09585" indent="-609585"/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缺页状态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426824" y="274888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821029" y="274888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219045" y="274888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82771" y="2748881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80787" y="274888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344512" y="2748881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42528" y="274888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106253" y="274888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04269" y="2748881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867995" y="2748881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24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058656" y="3224861"/>
            <a:ext cx="1333509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09585" indent="-609585"/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2133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057582" y="3542373"/>
            <a:ext cx="1333509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09585" indent="-609585"/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2133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049410" y="4172540"/>
            <a:ext cx="1333509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09585" indent="-609585"/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2133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048499" y="4502824"/>
            <a:ext cx="1333509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09585" indent="-609585"/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2133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057298" y="3858891"/>
            <a:ext cx="1333509" cy="420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09585" indent="-609585"/>
            <a:r>
              <a: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2133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372215" y="3240848"/>
            <a:ext cx="739804" cy="90024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ts val="2133"/>
              </a:lnSpc>
            </a:pPr>
            <a:r>
              <a:rPr lang="zh-CN" altLang="en-US" sz="2133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逻辑面页状态</a:t>
            </a:r>
            <a:endParaRPr lang="en-US" altLang="zh-CN" sz="2133" b="1" spc="-133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361373" y="3313881"/>
            <a:ext cx="231729" cy="231729"/>
          </a:xfrm>
          <a:prstGeom prst="ellipse">
            <a:avLst/>
          </a:prstGeom>
          <a:solidFill>
            <a:srgbClr val="11576A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9" name="椭圆 138"/>
          <p:cNvSpPr/>
          <p:nvPr/>
        </p:nvSpPr>
        <p:spPr>
          <a:xfrm>
            <a:off x="3367872" y="4262556"/>
            <a:ext cx="231729" cy="231729"/>
          </a:xfrm>
          <a:prstGeom prst="ellipse">
            <a:avLst/>
          </a:prstGeom>
          <a:solidFill>
            <a:srgbClr val="11576A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0" name="椭圆 139"/>
          <p:cNvSpPr/>
          <p:nvPr/>
        </p:nvSpPr>
        <p:spPr>
          <a:xfrm>
            <a:off x="3370722" y="4577720"/>
            <a:ext cx="231729" cy="231729"/>
          </a:xfrm>
          <a:prstGeom prst="ellipse">
            <a:avLst/>
          </a:prstGeom>
          <a:solidFill>
            <a:srgbClr val="11576A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9" name="组合 8"/>
          <p:cNvGrpSpPr/>
          <p:nvPr/>
        </p:nvGrpSpPr>
        <p:grpSpPr>
          <a:xfrm>
            <a:off x="4597935" y="3313881"/>
            <a:ext cx="238229" cy="1180404"/>
            <a:chOff x="3448451" y="2485410"/>
            <a:chExt cx="178672" cy="885303"/>
          </a:xfrm>
        </p:grpSpPr>
        <p:sp>
          <p:nvSpPr>
            <p:cNvPr id="195" name="椭圆 194"/>
            <p:cNvSpPr/>
            <p:nvPr/>
          </p:nvSpPr>
          <p:spPr>
            <a:xfrm>
              <a:off x="3448452" y="2485410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3453326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3448451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17064" y="3313881"/>
            <a:ext cx="238229" cy="1180404"/>
            <a:chOff x="3912798" y="2485410"/>
            <a:chExt cx="178672" cy="885303"/>
          </a:xfrm>
        </p:grpSpPr>
        <p:sp>
          <p:nvSpPr>
            <p:cNvPr id="200" name="椭圆 199"/>
            <p:cNvSpPr/>
            <p:nvPr/>
          </p:nvSpPr>
          <p:spPr>
            <a:xfrm>
              <a:off x="3912799" y="2485410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3917673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3912798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52032" y="3621022"/>
            <a:ext cx="238229" cy="873263"/>
            <a:chOff x="4839024" y="2715766"/>
            <a:chExt cx="178672" cy="654947"/>
          </a:xfrm>
        </p:grpSpPr>
        <p:sp>
          <p:nvSpPr>
            <p:cNvPr id="211" name="椭圆 210"/>
            <p:cNvSpPr/>
            <p:nvPr/>
          </p:nvSpPr>
          <p:spPr>
            <a:xfrm>
              <a:off x="4839026" y="271576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4843899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4839024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86188" y="3621021"/>
            <a:ext cx="241080" cy="1188427"/>
            <a:chOff x="5764641" y="2715766"/>
            <a:chExt cx="180810" cy="891320"/>
          </a:xfrm>
        </p:grpSpPr>
        <p:sp>
          <p:nvSpPr>
            <p:cNvPr id="221" name="椭圆 220"/>
            <p:cNvSpPr/>
            <p:nvPr/>
          </p:nvSpPr>
          <p:spPr>
            <a:xfrm>
              <a:off x="5764643" y="271576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5771654" y="3433289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764641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327227" y="3942366"/>
            <a:ext cx="241080" cy="882887"/>
            <a:chOff x="6245420" y="2956774"/>
            <a:chExt cx="180810" cy="662165"/>
          </a:xfrm>
        </p:grpSpPr>
        <p:sp>
          <p:nvSpPr>
            <p:cNvPr id="228" name="椭圆 227"/>
            <p:cNvSpPr/>
            <p:nvPr/>
          </p:nvSpPr>
          <p:spPr>
            <a:xfrm>
              <a:off x="6252433" y="3445142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9" name="椭圆 228"/>
            <p:cNvSpPr/>
            <p:nvPr/>
          </p:nvSpPr>
          <p:spPr>
            <a:xfrm>
              <a:off x="6245420" y="2956774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40" name="TextBox 134"/>
          <p:cNvSpPr txBox="1"/>
          <p:nvPr/>
        </p:nvSpPr>
        <p:spPr>
          <a:xfrm>
            <a:off x="3210655" y="3446908"/>
            <a:ext cx="49084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33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t=0</a:t>
            </a:r>
            <a:endParaRPr lang="zh-CN" altLang="en-US" sz="1333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1" name="TextBox 135"/>
          <p:cNvSpPr txBox="1"/>
          <p:nvPr/>
        </p:nvSpPr>
        <p:spPr>
          <a:xfrm>
            <a:off x="3186810" y="4362367"/>
            <a:ext cx="56618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33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t=-1</a:t>
            </a:r>
            <a:endParaRPr lang="zh-CN" altLang="en-US" sz="1333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2" name="TextBox 136"/>
          <p:cNvSpPr txBox="1"/>
          <p:nvPr/>
        </p:nvSpPr>
        <p:spPr>
          <a:xfrm>
            <a:off x="3179458" y="4675035"/>
            <a:ext cx="56618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33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t=-2</a:t>
            </a:r>
            <a:endParaRPr lang="zh-CN" altLang="en-US" sz="1333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67715" y="3313881"/>
            <a:ext cx="249351" cy="1975881"/>
            <a:chOff x="2975786" y="2485410"/>
            <a:chExt cx="187013" cy="1481911"/>
          </a:xfrm>
        </p:grpSpPr>
        <p:sp>
          <p:nvSpPr>
            <p:cNvPr id="190" name="椭圆 189"/>
            <p:cNvSpPr/>
            <p:nvPr/>
          </p:nvSpPr>
          <p:spPr>
            <a:xfrm>
              <a:off x="2981990" y="2485410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2986864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2989002" y="3433289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2981989" y="2944921"/>
              <a:ext cx="173797" cy="17379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</a:endParaRPr>
            </a:p>
          </p:txBody>
        </p:sp>
        <p:sp>
          <p:nvSpPr>
            <p:cNvPr id="243" name="AutoShape 100"/>
            <p:cNvSpPr>
              <a:spLocks noChangeArrowheads="1"/>
            </p:cNvSpPr>
            <p:nvPr/>
          </p:nvSpPr>
          <p:spPr bwMode="auto">
            <a:xfrm>
              <a:off x="2975786" y="3787321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55419" y="3621022"/>
            <a:ext cx="246500" cy="1686172"/>
            <a:chOff x="4391564" y="2715766"/>
            <a:chExt cx="184875" cy="1264629"/>
          </a:xfrm>
        </p:grpSpPr>
        <p:sp>
          <p:nvSpPr>
            <p:cNvPr id="206" name="椭圆 205"/>
            <p:cNvSpPr/>
            <p:nvPr/>
          </p:nvSpPr>
          <p:spPr>
            <a:xfrm>
              <a:off x="4397769" y="2715766"/>
              <a:ext cx="173797" cy="17379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4402642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4397767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4" name="AutoShape 100"/>
            <p:cNvSpPr>
              <a:spLocks noChangeArrowheads="1"/>
            </p:cNvSpPr>
            <p:nvPr/>
          </p:nvSpPr>
          <p:spPr bwMode="auto">
            <a:xfrm>
              <a:off x="4391564" y="3800395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077836" y="3621022"/>
            <a:ext cx="250688" cy="1678501"/>
            <a:chOff x="5308377" y="2715766"/>
            <a:chExt cx="188016" cy="1258876"/>
          </a:xfrm>
        </p:grpSpPr>
        <p:sp>
          <p:nvSpPr>
            <p:cNvPr id="216" name="椭圆 215"/>
            <p:cNvSpPr/>
            <p:nvPr/>
          </p:nvSpPr>
          <p:spPr>
            <a:xfrm>
              <a:off x="5315585" y="271576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5320458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322596" y="3433289"/>
              <a:ext cx="173797" cy="17379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5315583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5" name="AutoShape 100"/>
            <p:cNvSpPr>
              <a:spLocks noChangeArrowheads="1"/>
            </p:cNvSpPr>
            <p:nvPr/>
          </p:nvSpPr>
          <p:spPr bwMode="auto">
            <a:xfrm>
              <a:off x="5308377" y="3794642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922215" y="3313880"/>
            <a:ext cx="249351" cy="1996520"/>
            <a:chOff x="6691661" y="2485410"/>
            <a:chExt cx="187013" cy="1497390"/>
          </a:xfrm>
        </p:grpSpPr>
        <p:sp>
          <p:nvSpPr>
            <p:cNvPr id="230" name="椭圆 229"/>
            <p:cNvSpPr/>
            <p:nvPr/>
          </p:nvSpPr>
          <p:spPr>
            <a:xfrm>
              <a:off x="6691662" y="2485410"/>
              <a:ext cx="173797" cy="17379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6698674" y="3433289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6691661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6" name="AutoShape 100"/>
            <p:cNvSpPr>
              <a:spLocks noChangeArrowheads="1"/>
            </p:cNvSpPr>
            <p:nvPr/>
          </p:nvSpPr>
          <p:spPr bwMode="auto">
            <a:xfrm>
              <a:off x="6698674" y="3802800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527123" y="3313880"/>
            <a:ext cx="241080" cy="1996520"/>
            <a:chOff x="7145342" y="2485410"/>
            <a:chExt cx="180810" cy="1497390"/>
          </a:xfrm>
        </p:grpSpPr>
        <p:sp>
          <p:nvSpPr>
            <p:cNvPr id="235" name="椭圆 234"/>
            <p:cNvSpPr/>
            <p:nvPr/>
          </p:nvSpPr>
          <p:spPr>
            <a:xfrm>
              <a:off x="7145343" y="2485410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7150217" y="3196916"/>
              <a:ext cx="173797" cy="17379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7152355" y="3433289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7145342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7" name="AutoShape 100"/>
            <p:cNvSpPr>
              <a:spLocks noChangeArrowheads="1"/>
            </p:cNvSpPr>
            <p:nvPr/>
          </p:nvSpPr>
          <p:spPr bwMode="auto">
            <a:xfrm>
              <a:off x="7145342" y="3802800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</p:grpSp>
      <p:sp>
        <p:nvSpPr>
          <p:cNvPr id="92" name="TextBox 19"/>
          <p:cNvSpPr txBox="1"/>
          <p:nvPr/>
        </p:nvSpPr>
        <p:spPr>
          <a:xfrm>
            <a:off x="1433106" y="1715654"/>
            <a:ext cx="196306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609585" indent="-609585"/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华文楷体" charset="0"/>
              </a:rPr>
              <a:t>τ 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= 4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72925E3-DFAA-4270-9C41-F997D392A6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057247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工作集置换算法</a:t>
            </a:r>
          </a:p>
        </p:txBody>
      </p:sp>
      <p:sp>
        <p:nvSpPr>
          <p:cNvPr id="99" name="文本占位符 1">
            <a:extLst>
              <a:ext uri="{FF2B5EF4-FFF2-40B4-BE49-F238E27FC236}">
                <a16:creationId xmlns:a16="http://schemas.microsoft.com/office/drawing/2014/main" id="{8D667936-E934-4220-9214-33B770161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00" name="文本占位符 2">
            <a:extLst>
              <a:ext uri="{FF2B5EF4-FFF2-40B4-BE49-F238E27FC236}">
                <a16:creationId xmlns:a16="http://schemas.microsoft.com/office/drawing/2014/main" id="{375F4740-6D4C-4913-933F-F7F978AA7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101" name="文本占位符 3">
            <a:extLst>
              <a:ext uri="{FF2B5EF4-FFF2-40B4-BE49-F238E27FC236}">
                <a16:creationId xmlns:a16="http://schemas.microsoft.com/office/drawing/2014/main" id="{4AB2ED1A-D7B5-49A8-945A-E583C080B8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102" name="文本占位符 4">
            <a:extLst>
              <a:ext uri="{FF2B5EF4-FFF2-40B4-BE49-F238E27FC236}">
                <a16:creationId xmlns:a16="http://schemas.microsoft.com/office/drawing/2014/main" id="{ABCD79A8-EA97-445B-8205-A645BDDEF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103" name="文本占位符 5">
            <a:extLst>
              <a:ext uri="{FF2B5EF4-FFF2-40B4-BE49-F238E27FC236}">
                <a16:creationId xmlns:a16="http://schemas.microsoft.com/office/drawing/2014/main" id="{61396074-098E-4643-8D8D-3781A9E9C7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325073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18558" y="1837298"/>
            <a:ext cx="9080561" cy="513193"/>
            <a:chOff x="1166789" y="1004544"/>
            <a:chExt cx="6810421" cy="384895"/>
          </a:xfrm>
        </p:grpSpPr>
        <p:sp>
          <p:nvSpPr>
            <p:cNvPr id="12" name="TextBox 11"/>
            <p:cNvSpPr txBox="1"/>
            <p:nvPr/>
          </p:nvSpPr>
          <p:spPr>
            <a:xfrm>
              <a:off x="1166789" y="1012364"/>
              <a:ext cx="3005158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缺页次数 / 内存访问次数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62094" y="1004544"/>
              <a:ext cx="476253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或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71999" y="1012364"/>
              <a:ext cx="3405211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缺页平均时间间隔的倒数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657175" y="2701771"/>
            <a:ext cx="4959383" cy="2138153"/>
            <a:chOff x="928555" y="1649253"/>
            <a:chExt cx="3719537" cy="1603615"/>
          </a:xfrm>
        </p:grpSpPr>
        <p:sp>
          <p:nvSpPr>
            <p:cNvPr id="11" name="TextBox 10"/>
            <p:cNvSpPr txBox="1"/>
            <p:nvPr/>
          </p:nvSpPr>
          <p:spPr>
            <a:xfrm>
              <a:off x="1526823" y="2049363"/>
              <a:ext cx="300515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116414" lvl="3" indent="-116414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页面置换算法</a:t>
              </a: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105" y="2157072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928555" y="1663003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42881" y="1649253"/>
              <a:ext cx="3405211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影响缺页率的因素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6823" y="2335115"/>
              <a:ext cx="300515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116414" lvl="3" indent="-116414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分配给进程的物理页面数目</a:t>
              </a: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105" y="244282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9" name="TextBox 18"/>
            <p:cNvSpPr txBox="1"/>
            <p:nvPr/>
          </p:nvSpPr>
          <p:spPr>
            <a:xfrm>
              <a:off x="1526823" y="2620867"/>
              <a:ext cx="300515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3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页面大小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105" y="272857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1526823" y="2906619"/>
              <a:ext cx="3005158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3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程序的编写方法</a:t>
              </a: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105" y="3014328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CA84DD1E-D152-431D-BA54-3AD5BA94C7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676280" cy="11069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缺页率</a:t>
            </a:r>
            <a:r>
              <a:rPr lang="en-US" altLang="zh-CN" dirty="0"/>
              <a:t>(page fault rate)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4" name="文本占位符 1">
            <a:extLst>
              <a:ext uri="{FF2B5EF4-FFF2-40B4-BE49-F238E27FC236}">
                <a16:creationId xmlns:a16="http://schemas.microsoft.com/office/drawing/2014/main" id="{BEB9836D-1285-41FC-A584-828A2BEF3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7B640C1C-8519-475B-8C39-5A76033E78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EE98DCA6-D1C9-45CA-9116-740E4BF7D4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42CB160B-6BE6-4EFC-A104-02BADE7F07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9FC77F08-913C-4FA5-837B-A5980A586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86827" y="5424157"/>
            <a:ext cx="10508008" cy="502765"/>
            <a:chOff x="852462" y="4042668"/>
            <a:chExt cx="6862810" cy="377074"/>
          </a:xfrm>
        </p:grpSpPr>
        <p:sp>
          <p:nvSpPr>
            <p:cNvPr id="83" name="TextBox 82"/>
            <p:cNvSpPr txBox="1"/>
            <p:nvPr/>
          </p:nvSpPr>
          <p:spPr>
            <a:xfrm>
              <a:off x="852462" y="4042668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6788" y="4042668"/>
              <a:ext cx="6548484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若进程缺页率过高，则增加常驻集以分配更多的物理页面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92805" y="4730435"/>
            <a:ext cx="10429289" cy="5027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通过调节常驻集大小，</a:t>
            </a:r>
            <a:r>
              <a:rPr lang="zh-CN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使每个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进程</a:t>
            </a:r>
            <a:r>
              <a:rPr lang="zh-CN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的缺页率保持在一个合理的范围内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86827" y="6117878"/>
            <a:ext cx="10508008" cy="502765"/>
            <a:chOff x="852462" y="4404425"/>
            <a:chExt cx="6862810" cy="377074"/>
          </a:xfrm>
        </p:grpSpPr>
        <p:sp>
          <p:nvSpPr>
            <p:cNvPr id="9" name="TextBox 8"/>
            <p:cNvSpPr txBox="1"/>
            <p:nvPr/>
          </p:nvSpPr>
          <p:spPr>
            <a:xfrm>
              <a:off x="852462" y="4404425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66788" y="4404425"/>
              <a:ext cx="6548484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/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若进程缺页率过低，则减少常驻集以减少它的物理页面数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47303" y="1593329"/>
            <a:ext cx="5334008" cy="3079349"/>
            <a:chOff x="1363582" y="1131590"/>
            <a:chExt cx="4000506" cy="2309512"/>
          </a:xfrm>
        </p:grpSpPr>
        <p:cxnSp>
          <p:nvCxnSpPr>
            <p:cNvPr id="23" name="直接箭头连接符 22"/>
            <p:cNvCxnSpPr/>
            <p:nvPr/>
          </p:nvCxnSpPr>
          <p:spPr>
            <a:xfrm>
              <a:off x="1715274" y="3144842"/>
              <a:ext cx="3648814" cy="0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1727307" y="1131590"/>
              <a:ext cx="0" cy="2017263"/>
            </a:xfrm>
            <a:prstGeom prst="straightConnector1">
              <a:avLst/>
            </a:prstGeom>
            <a:ln w="28575">
              <a:solidFill>
                <a:srgbClr val="1157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 27"/>
            <p:cNvSpPr/>
            <p:nvPr/>
          </p:nvSpPr>
          <p:spPr>
            <a:xfrm>
              <a:off x="2006600" y="1333500"/>
              <a:ext cx="2768600" cy="1720850"/>
            </a:xfrm>
            <a:custGeom>
              <a:avLst/>
              <a:gdLst>
                <a:gd name="connsiteX0" fmla="*/ 0 w 2768600"/>
                <a:gd name="connsiteY0" fmla="*/ 0 h 1720850"/>
                <a:gd name="connsiteX1" fmla="*/ 495300 w 2768600"/>
                <a:gd name="connsiteY1" fmla="*/ 920750 h 1720850"/>
                <a:gd name="connsiteX2" fmla="*/ 1098550 w 2768600"/>
                <a:gd name="connsiteY2" fmla="*/ 1365250 h 1720850"/>
                <a:gd name="connsiteX3" fmla="*/ 1714500 w 2768600"/>
                <a:gd name="connsiteY3" fmla="*/ 1593850 h 1720850"/>
                <a:gd name="connsiteX4" fmla="*/ 2336800 w 2768600"/>
                <a:gd name="connsiteY4" fmla="*/ 1689100 h 1720850"/>
                <a:gd name="connsiteX5" fmla="*/ 2768600 w 2768600"/>
                <a:gd name="connsiteY5" fmla="*/ 1720850 h 172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8600" h="1720850">
                  <a:moveTo>
                    <a:pt x="0" y="0"/>
                  </a:moveTo>
                  <a:cubicBezTo>
                    <a:pt x="156104" y="346604"/>
                    <a:pt x="312208" y="693208"/>
                    <a:pt x="495300" y="920750"/>
                  </a:cubicBezTo>
                  <a:cubicBezTo>
                    <a:pt x="678392" y="1148292"/>
                    <a:pt x="895350" y="1253067"/>
                    <a:pt x="1098550" y="1365250"/>
                  </a:cubicBezTo>
                  <a:cubicBezTo>
                    <a:pt x="1301750" y="1477433"/>
                    <a:pt x="1508125" y="1539875"/>
                    <a:pt x="1714500" y="1593850"/>
                  </a:cubicBezTo>
                  <a:cubicBezTo>
                    <a:pt x="1920875" y="1647825"/>
                    <a:pt x="2161117" y="1667933"/>
                    <a:pt x="2336800" y="1689100"/>
                  </a:cubicBezTo>
                  <a:cubicBezTo>
                    <a:pt x="2512483" y="1710267"/>
                    <a:pt x="2640541" y="1715558"/>
                    <a:pt x="2768600" y="1720850"/>
                  </a:cubicBezTo>
                </a:path>
              </a:pathLst>
            </a:custGeom>
            <a:ln w="38100">
              <a:solidFill>
                <a:srgbClr val="0E4D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77724" y="3206518"/>
              <a:ext cx="1469248" cy="234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733"/>
                </a:lnSpc>
              </a:pPr>
              <a:r>
                <a:rPr lang="zh-CN" altLang="en-US" sz="1867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进程的物理页面数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63582" y="1300985"/>
              <a:ext cx="353992" cy="56828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zh-CN" altLang="en-US" sz="1867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缺页率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76552" y="2722170"/>
            <a:ext cx="4567393" cy="379656"/>
            <a:chOff x="1682788" y="1756224"/>
            <a:chExt cx="3425545" cy="28474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682788" y="1921125"/>
              <a:ext cx="2988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31"/>
            <p:cNvSpPr txBox="1"/>
            <p:nvPr/>
          </p:nvSpPr>
          <p:spPr>
            <a:xfrm>
              <a:off x="4637146" y="1756224"/>
              <a:ext cx="471187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上限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76552" y="3513542"/>
            <a:ext cx="4567393" cy="379656"/>
            <a:chOff x="1682788" y="2349753"/>
            <a:chExt cx="3425545" cy="28474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682788" y="2492629"/>
              <a:ext cx="2988000" cy="1588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33"/>
            <p:cNvSpPr txBox="1"/>
            <p:nvPr/>
          </p:nvSpPr>
          <p:spPr>
            <a:xfrm>
              <a:off x="4637146" y="2349753"/>
              <a:ext cx="471187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下限</a:t>
              </a:r>
            </a:p>
          </p:txBody>
        </p:sp>
      </p:grp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388D550-CFB1-49B8-86A4-7083AF0F6B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9169498" cy="11069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缺页率置换算法（</a:t>
            </a:r>
            <a:r>
              <a:rPr lang="en-US" altLang="zh-CN" dirty="0"/>
              <a:t>PFF, Page-Fault-Frequency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9" name="文本占位符 1">
            <a:extLst>
              <a:ext uri="{FF2B5EF4-FFF2-40B4-BE49-F238E27FC236}">
                <a16:creationId xmlns:a16="http://schemas.microsoft.com/office/drawing/2014/main" id="{14E2F988-FB58-4045-ADF7-4B9FF668A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4F3496A5-DA06-4732-8420-44CC4003A4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1" name="文本占位符 3">
            <a:extLst>
              <a:ext uri="{FF2B5EF4-FFF2-40B4-BE49-F238E27FC236}">
                <a16:creationId xmlns:a16="http://schemas.microsoft.com/office/drawing/2014/main" id="{A0AF7DB1-06BA-40A6-B997-1688C515A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2" name="文本占位符 4">
            <a:extLst>
              <a:ext uri="{FF2B5EF4-FFF2-40B4-BE49-F238E27FC236}">
                <a16:creationId xmlns:a16="http://schemas.microsoft.com/office/drawing/2014/main" id="{550AE0B3-E99A-451A-AF7F-4A190D4BF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A9F9B0F8-5740-42C0-82B1-781E22172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6616" y="1887146"/>
            <a:ext cx="4449267" cy="520608"/>
            <a:chOff x="852462" y="1415360"/>
            <a:chExt cx="3336950" cy="390456"/>
          </a:xfrm>
        </p:grpSpPr>
        <p:sp>
          <p:nvSpPr>
            <p:cNvPr id="83" name="TextBox 82"/>
            <p:cNvSpPr txBox="1"/>
            <p:nvPr/>
          </p:nvSpPr>
          <p:spPr>
            <a:xfrm>
              <a:off x="852462" y="1428742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84254" y="1415360"/>
              <a:ext cx="3005158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访存时，设置引用位标志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36616" y="2560172"/>
            <a:ext cx="10394983" cy="543096"/>
            <a:chOff x="852462" y="1785932"/>
            <a:chExt cx="7796237" cy="407322"/>
          </a:xfrm>
        </p:grpSpPr>
        <p:sp>
          <p:nvSpPr>
            <p:cNvPr id="8" name="TextBox 7"/>
            <p:cNvSpPr txBox="1"/>
            <p:nvPr/>
          </p:nvSpPr>
          <p:spPr>
            <a:xfrm>
              <a:off x="852462" y="1799314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4253" y="1785932"/>
              <a:ext cx="7464446" cy="40732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缺页时，计算从上次缺页时间</a:t>
              </a:r>
              <a:r>
                <a:rPr lang="zh-CN" altLang="zh-CN" sz="2667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t</a:t>
              </a:r>
              <a:r>
                <a:rPr lang="zh-CN" altLang="zh-CN" sz="2667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last</a:t>
              </a:r>
              <a:r>
                <a:rPr lang="en-US" altLang="zh-CN" sz="2667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到现在</a:t>
              </a:r>
              <a:r>
                <a:rPr lang="zh-CN" altLang="zh-CN" sz="2667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t</a:t>
              </a:r>
              <a:r>
                <a:rPr lang="zh-CN" altLang="zh-CN" sz="2667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current</a:t>
              </a:r>
              <a:r>
                <a:rPr lang="en-US" altLang="zh-CN" sz="2667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的时间间隔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85707" y="3428999"/>
            <a:ext cx="8283794" cy="941154"/>
            <a:chOff x="1264280" y="2571750"/>
            <a:chExt cx="6212845" cy="705866"/>
          </a:xfrm>
        </p:grpSpPr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280" y="2701244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1411950" y="2571750"/>
              <a:ext cx="6065175" cy="70586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如果 </a:t>
              </a:r>
              <a:r>
                <a:rPr lang="zh-CN" altLang="en-US" sz="2400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t</a:t>
              </a:r>
              <a:r>
                <a:rPr lang="zh-CN" altLang="en-US" sz="2400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current </a:t>
              </a:r>
              <a:r>
                <a:rPr lang="zh-CN" altLang="en-US" sz="2400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– t</a:t>
              </a:r>
              <a:r>
                <a:rPr lang="zh-CN" altLang="en-US" sz="2400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last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&gt;T, 则置换所有在[</a:t>
              </a:r>
              <a:r>
                <a:rPr lang="zh-CN" altLang="en-US" sz="2400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t</a:t>
              </a:r>
              <a:r>
                <a:rPr lang="zh-CN" altLang="en-US" sz="2400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last </a:t>
              </a:r>
              <a:r>
                <a:rPr lang="zh-CN" altLang="en-US" sz="2400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,  t</a:t>
              </a:r>
              <a:r>
                <a:rPr lang="zh-CN" altLang="en-US" sz="2400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current</a:t>
              </a:r>
              <a:r>
                <a:rPr lang="zh-CN" altLang="en-US" sz="2400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]时间内没有被引用的页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85707" y="4408598"/>
            <a:ext cx="7744067" cy="497957"/>
            <a:chOff x="1264280" y="3214692"/>
            <a:chExt cx="5808050" cy="373468"/>
          </a:xfrm>
        </p:grpSpPr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280" y="3344186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1411950" y="3214692"/>
              <a:ext cx="5660380" cy="3734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如果</a:t>
              </a:r>
              <a:r>
                <a:rPr lang="zh-CN" altLang="en-US" sz="2400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t</a:t>
              </a:r>
              <a:r>
                <a:rPr lang="zh-CN" altLang="en-US" sz="2400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current</a:t>
              </a:r>
              <a:r>
                <a:rPr lang="zh-CN" altLang="en-US" sz="2400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– t</a:t>
              </a:r>
              <a:r>
                <a:rPr lang="zh-CN" altLang="en-US" sz="2400" b="1" i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last</a:t>
              </a:r>
              <a:r>
                <a:rPr lang="zh-CN" altLang="en-US" sz="2400" b="1" i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 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Times New Roman" charset="0"/>
                </a:rPr>
                <a:t>≤ T, 则增加缺失页到工作集中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Times New Roman" charset="0"/>
              </a:endParaRPr>
            </a:p>
          </p:txBody>
        </p:sp>
      </p:grp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1086C02D-D023-4003-B0C2-02D98B2A77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288353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缺页率置换算法的实现</a:t>
            </a:r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F5DEE8CF-65D5-453E-8130-F94E89FE1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D9BFC2E4-06B9-4137-9790-1030A0AE44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8F86B6B7-C6F6-4B5A-8FF3-3D31FEDC1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A71609D4-B0ED-45DF-BC0E-70F4581CDD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25" name="文本占位符 5">
            <a:extLst>
              <a:ext uri="{FF2B5EF4-FFF2-40B4-BE49-F238E27FC236}">
                <a16:creationId xmlns:a16="http://schemas.microsoft.com/office/drawing/2014/main" id="{1D2AA538-97A2-4FE8-B4AD-A2920710B6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27931" y="1607024"/>
            <a:ext cx="4425980" cy="502766"/>
            <a:chOff x="852462" y="1000114"/>
            <a:chExt cx="3319485" cy="377074"/>
          </a:xfrm>
        </p:grpSpPr>
        <p:sp>
          <p:nvSpPr>
            <p:cNvPr id="83" name="TextBox 82"/>
            <p:cNvSpPr txBox="1"/>
            <p:nvPr/>
          </p:nvSpPr>
          <p:spPr>
            <a:xfrm>
              <a:off x="852462" y="1000114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6789" y="1000114"/>
              <a:ext cx="3005158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defTabSz="0">
                <a:spcBef>
                  <a:spcPct val="20000"/>
                </a:spcBef>
                <a:buClr>
                  <a:schemeClr val="folHlink"/>
                </a:buClr>
                <a:buSzPct val="75000"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假定窗口大小为 2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1763530" y="2567130"/>
            <a:ext cx="8756233" cy="3562666"/>
            <a:chOff x="1029161" y="1699951"/>
            <a:chExt cx="6567175" cy="2671999"/>
          </a:xfrm>
        </p:grpSpPr>
        <p:sp>
          <p:nvSpPr>
            <p:cNvPr id="116" name="矩形 115"/>
            <p:cNvSpPr/>
            <p:nvPr/>
          </p:nvSpPr>
          <p:spPr>
            <a:xfrm>
              <a:off x="1043608" y="1707654"/>
              <a:ext cx="6552728" cy="2664296"/>
            </a:xfrm>
            <a:prstGeom prst="rect">
              <a:avLst/>
            </a:prstGeom>
            <a:gradFill>
              <a:gsLst>
                <a:gs pos="100000">
                  <a:srgbClr val="FDD000"/>
                </a:gs>
                <a:gs pos="0">
                  <a:srgbClr val="FFF9B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7" name="TextBox 22"/>
            <p:cNvSpPr txBox="1"/>
            <p:nvPr/>
          </p:nvSpPr>
          <p:spPr>
            <a:xfrm>
              <a:off x="7024398" y="1707654"/>
              <a:ext cx="42223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8" name="直接连接符 117"/>
            <p:cNvCxnSpPr/>
            <p:nvPr/>
          </p:nvCxnSpPr>
          <p:spPr>
            <a:xfrm>
              <a:off x="1043608" y="2429403"/>
              <a:ext cx="6552728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043608" y="2041782"/>
              <a:ext cx="6552728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1043608" y="3691798"/>
              <a:ext cx="6552728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2348700" y="2436278"/>
              <a:ext cx="0" cy="1246355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2855276" y="1699951"/>
              <a:ext cx="0" cy="1986847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59"/>
            <p:cNvSpPr txBox="1"/>
            <p:nvPr/>
          </p:nvSpPr>
          <p:spPr>
            <a:xfrm>
              <a:off x="6615772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" name="TextBox 60"/>
            <p:cNvSpPr txBox="1"/>
            <p:nvPr/>
          </p:nvSpPr>
          <p:spPr>
            <a:xfrm>
              <a:off x="6164284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TextBox 61"/>
            <p:cNvSpPr txBox="1"/>
            <p:nvPr/>
          </p:nvSpPr>
          <p:spPr>
            <a:xfrm>
              <a:off x="5687078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7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TextBox 62"/>
            <p:cNvSpPr txBox="1"/>
            <p:nvPr/>
          </p:nvSpPr>
          <p:spPr>
            <a:xfrm>
              <a:off x="5235590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TextBox 63"/>
            <p:cNvSpPr txBox="1"/>
            <p:nvPr/>
          </p:nvSpPr>
          <p:spPr>
            <a:xfrm>
              <a:off x="4758384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TextBox 64"/>
            <p:cNvSpPr txBox="1"/>
            <p:nvPr/>
          </p:nvSpPr>
          <p:spPr>
            <a:xfrm>
              <a:off x="4306896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" name="TextBox 65"/>
            <p:cNvSpPr txBox="1"/>
            <p:nvPr/>
          </p:nvSpPr>
          <p:spPr>
            <a:xfrm>
              <a:off x="3829690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0" name="TextBox 66"/>
            <p:cNvSpPr txBox="1"/>
            <p:nvPr/>
          </p:nvSpPr>
          <p:spPr>
            <a:xfrm>
              <a:off x="3378202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TextBox 67"/>
            <p:cNvSpPr txBox="1"/>
            <p:nvPr/>
          </p:nvSpPr>
          <p:spPr>
            <a:xfrm>
              <a:off x="2900996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TextBox 68"/>
            <p:cNvSpPr txBox="1"/>
            <p:nvPr/>
          </p:nvSpPr>
          <p:spPr>
            <a:xfrm>
              <a:off x="2449508" y="170765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TextBox 70"/>
            <p:cNvSpPr txBox="1"/>
            <p:nvPr/>
          </p:nvSpPr>
          <p:spPr>
            <a:xfrm>
              <a:off x="1043608" y="1730274"/>
              <a:ext cx="714380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</a:t>
              </a:r>
            </a:p>
          </p:txBody>
        </p:sp>
        <p:sp>
          <p:nvSpPr>
            <p:cNvPr id="134" name="TextBox 71"/>
            <p:cNvSpPr txBox="1"/>
            <p:nvPr/>
          </p:nvSpPr>
          <p:spPr>
            <a:xfrm>
              <a:off x="1043608" y="2061660"/>
              <a:ext cx="1285884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访问页面</a:t>
              </a:r>
            </a:p>
          </p:txBody>
        </p:sp>
        <p:sp>
          <p:nvSpPr>
            <p:cNvPr id="135" name="TextBox 72"/>
            <p:cNvSpPr txBox="1"/>
            <p:nvPr/>
          </p:nvSpPr>
          <p:spPr>
            <a:xfrm>
              <a:off x="1072108" y="3723878"/>
              <a:ext cx="1051620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缺页状态</a:t>
              </a:r>
            </a:p>
          </p:txBody>
        </p:sp>
        <p:sp>
          <p:nvSpPr>
            <p:cNvPr id="136" name="TextBox 74"/>
            <p:cNvSpPr txBox="1"/>
            <p:nvPr/>
          </p:nvSpPr>
          <p:spPr>
            <a:xfrm>
              <a:off x="7070118" y="2061660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7" name="TextBox 75"/>
            <p:cNvSpPr txBox="1"/>
            <p:nvPr/>
          </p:nvSpPr>
          <p:spPr>
            <a:xfrm>
              <a:off x="6615772" y="2061660"/>
              <a:ext cx="27195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TextBox 76"/>
            <p:cNvSpPr txBox="1"/>
            <p:nvPr/>
          </p:nvSpPr>
          <p:spPr>
            <a:xfrm>
              <a:off x="6164284" y="2061660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9" name="TextBox 77"/>
            <p:cNvSpPr txBox="1"/>
            <p:nvPr/>
          </p:nvSpPr>
          <p:spPr>
            <a:xfrm>
              <a:off x="5687078" y="2061660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0" name="TextBox 78"/>
            <p:cNvSpPr txBox="1"/>
            <p:nvPr/>
          </p:nvSpPr>
          <p:spPr>
            <a:xfrm>
              <a:off x="5235590" y="2061660"/>
              <a:ext cx="27315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TextBox 79"/>
            <p:cNvSpPr txBox="1"/>
            <p:nvPr/>
          </p:nvSpPr>
          <p:spPr>
            <a:xfrm>
              <a:off x="4758384" y="2061660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2" name="TextBox 81"/>
            <p:cNvSpPr txBox="1"/>
            <p:nvPr/>
          </p:nvSpPr>
          <p:spPr>
            <a:xfrm>
              <a:off x="4306896" y="2061660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TextBox 83"/>
            <p:cNvSpPr txBox="1"/>
            <p:nvPr/>
          </p:nvSpPr>
          <p:spPr>
            <a:xfrm>
              <a:off x="3829690" y="2061660"/>
              <a:ext cx="29238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TextBox 84"/>
            <p:cNvSpPr txBox="1"/>
            <p:nvPr/>
          </p:nvSpPr>
          <p:spPr>
            <a:xfrm>
              <a:off x="3378202" y="2061660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5" name="TextBox 85"/>
            <p:cNvSpPr txBox="1"/>
            <p:nvPr/>
          </p:nvSpPr>
          <p:spPr>
            <a:xfrm>
              <a:off x="2900996" y="2061660"/>
              <a:ext cx="25752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6" name="TextBox 86"/>
            <p:cNvSpPr txBox="1"/>
            <p:nvPr/>
          </p:nvSpPr>
          <p:spPr>
            <a:xfrm>
              <a:off x="1543992" y="2418646"/>
              <a:ext cx="1000132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</a:t>
              </a:r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7" name="TextBox 88"/>
            <p:cNvSpPr txBox="1"/>
            <p:nvPr/>
          </p:nvSpPr>
          <p:spPr>
            <a:xfrm>
              <a:off x="1543186" y="2656780"/>
              <a:ext cx="1000132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</a:t>
              </a:r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8" name="TextBox 89"/>
            <p:cNvSpPr txBox="1"/>
            <p:nvPr/>
          </p:nvSpPr>
          <p:spPr>
            <a:xfrm>
              <a:off x="1537057" y="3129405"/>
              <a:ext cx="1000132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</a:t>
              </a:r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TextBox 90"/>
            <p:cNvSpPr txBox="1"/>
            <p:nvPr/>
          </p:nvSpPr>
          <p:spPr>
            <a:xfrm>
              <a:off x="1536374" y="3377118"/>
              <a:ext cx="1000132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</a:t>
              </a:r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e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0" name="TextBox 92"/>
            <p:cNvSpPr txBox="1"/>
            <p:nvPr/>
          </p:nvSpPr>
          <p:spPr>
            <a:xfrm>
              <a:off x="1542973" y="2894168"/>
              <a:ext cx="1000132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609585" indent="-609585"/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</a:t>
              </a:r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1" name="TextBox 133"/>
            <p:cNvSpPr txBox="1"/>
            <p:nvPr/>
          </p:nvSpPr>
          <p:spPr>
            <a:xfrm>
              <a:off x="1029161" y="2430636"/>
              <a:ext cx="554853" cy="67518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ts val="2133"/>
                </a:lnSpc>
              </a:pPr>
              <a:r>
                <a:rPr lang="zh-CN" altLang="en-US" sz="2133" b="1" spc="-133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逻辑面页状态</a:t>
              </a:r>
              <a:endParaRPr lang="en-US" altLang="zh-CN" sz="2133" b="1" spc="-133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2521029" y="2485410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2525903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2528041" y="3433289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55" name="直接连接符 154"/>
            <p:cNvCxnSpPr/>
            <p:nvPr/>
          </p:nvCxnSpPr>
          <p:spPr>
            <a:xfrm>
              <a:off x="1043608" y="4055379"/>
              <a:ext cx="6552728" cy="0"/>
            </a:xfrm>
            <a:prstGeom prst="line">
              <a:avLst/>
            </a:prstGeom>
            <a:ln w="28575">
              <a:solidFill>
                <a:srgbClr val="1157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97"/>
            <p:cNvSpPr txBox="1"/>
            <p:nvPr/>
          </p:nvSpPr>
          <p:spPr>
            <a:xfrm>
              <a:off x="1081897" y="4029812"/>
              <a:ext cx="1285884" cy="315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t</a:t>
              </a:r>
              <a:r>
                <a:rPr lang="zh-CN" altLang="zh-CN" sz="2133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cur</a:t>
              </a:r>
              <a:r>
                <a:rPr lang="zh-CN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 – t</a:t>
              </a:r>
              <a:r>
                <a:rPr lang="zh-CN" altLang="zh-CN" sz="2133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last</a:t>
              </a: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4989249" y="3614409"/>
            <a:ext cx="238229" cy="1504239"/>
            <a:chOff x="3448451" y="2485410"/>
            <a:chExt cx="178672" cy="1128179"/>
          </a:xfrm>
        </p:grpSpPr>
        <p:sp>
          <p:nvSpPr>
            <p:cNvPr id="158" name="椭圆 157"/>
            <p:cNvSpPr/>
            <p:nvPr/>
          </p:nvSpPr>
          <p:spPr>
            <a:xfrm>
              <a:off x="3448452" y="2485410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3453326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3448451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3451959" y="3439792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5608379" y="3614409"/>
            <a:ext cx="242975" cy="1503284"/>
            <a:chOff x="3912798" y="2485410"/>
            <a:chExt cx="182231" cy="1127463"/>
          </a:xfrm>
        </p:grpSpPr>
        <p:sp>
          <p:nvSpPr>
            <p:cNvPr id="162" name="椭圆 161"/>
            <p:cNvSpPr/>
            <p:nvPr/>
          </p:nvSpPr>
          <p:spPr>
            <a:xfrm>
              <a:off x="3912799" y="2485410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3917673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3912798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232" y="343907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6843346" y="3921550"/>
            <a:ext cx="238229" cy="873263"/>
            <a:chOff x="4839024" y="2715766"/>
            <a:chExt cx="178672" cy="654947"/>
          </a:xfrm>
        </p:grpSpPr>
        <p:sp>
          <p:nvSpPr>
            <p:cNvPr id="166" name="椭圆 165"/>
            <p:cNvSpPr/>
            <p:nvPr/>
          </p:nvSpPr>
          <p:spPr>
            <a:xfrm>
              <a:off x="4839026" y="271576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4843899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4839024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8077502" y="3921550"/>
            <a:ext cx="241080" cy="1188427"/>
            <a:chOff x="5764641" y="2715766"/>
            <a:chExt cx="180810" cy="891320"/>
          </a:xfrm>
        </p:grpSpPr>
        <p:sp>
          <p:nvSpPr>
            <p:cNvPr id="170" name="椭圆 169"/>
            <p:cNvSpPr/>
            <p:nvPr/>
          </p:nvSpPr>
          <p:spPr>
            <a:xfrm>
              <a:off x="5764643" y="271576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5771654" y="3433289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764641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5771653" y="3174337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8718541" y="3921550"/>
            <a:ext cx="241080" cy="1204231"/>
            <a:chOff x="6245420" y="2715766"/>
            <a:chExt cx="180810" cy="903173"/>
          </a:xfrm>
        </p:grpSpPr>
        <p:sp>
          <p:nvSpPr>
            <p:cNvPr id="174" name="椭圆 173"/>
            <p:cNvSpPr/>
            <p:nvPr/>
          </p:nvSpPr>
          <p:spPr>
            <a:xfrm>
              <a:off x="6252433" y="3445142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6245420" y="2956774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6246978" y="271576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6252432" y="3190550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4253447" y="3614409"/>
            <a:ext cx="373820" cy="2536741"/>
            <a:chOff x="2896602" y="2485410"/>
            <a:chExt cx="280365" cy="1902556"/>
          </a:xfrm>
        </p:grpSpPr>
        <p:grpSp>
          <p:nvGrpSpPr>
            <p:cNvPr id="177" name="组合 176"/>
            <p:cNvGrpSpPr/>
            <p:nvPr/>
          </p:nvGrpSpPr>
          <p:grpSpPr>
            <a:xfrm>
              <a:off x="2975786" y="2485410"/>
              <a:ext cx="187013" cy="1481911"/>
              <a:chOff x="2975786" y="2485410"/>
              <a:chExt cx="187013" cy="1481911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2981990" y="2485410"/>
                <a:ext cx="173797" cy="173797"/>
              </a:xfrm>
              <a:prstGeom prst="ellipse">
                <a:avLst/>
              </a:prstGeom>
              <a:solidFill>
                <a:srgbClr val="11576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2986864" y="3196916"/>
                <a:ext cx="173797" cy="173797"/>
              </a:xfrm>
              <a:prstGeom prst="ellipse">
                <a:avLst/>
              </a:prstGeom>
              <a:solidFill>
                <a:srgbClr val="11576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2989002" y="3433289"/>
                <a:ext cx="173797" cy="173797"/>
              </a:xfrm>
              <a:prstGeom prst="ellipse">
                <a:avLst/>
              </a:prstGeom>
              <a:solidFill>
                <a:srgbClr val="11576A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2981989" y="2944921"/>
                <a:ext cx="173797" cy="17379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C00000"/>
                  </a:solidFill>
                </a:endParaRPr>
              </a:p>
            </p:txBody>
          </p:sp>
          <p:sp>
            <p:nvSpPr>
              <p:cNvPr id="183" name="AutoShape 100"/>
              <p:cNvSpPr>
                <a:spLocks noChangeArrowheads="1"/>
              </p:cNvSpPr>
              <p:nvPr/>
            </p:nvSpPr>
            <p:spPr bwMode="auto">
              <a:xfrm>
                <a:off x="2975786" y="3787321"/>
                <a:ext cx="180000" cy="180000"/>
              </a:xfrm>
              <a:prstGeom prst="octagon">
                <a:avLst>
                  <a:gd name="adj" fmla="val 29282"/>
                </a:avLst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178" name="TextBox 98"/>
            <p:cNvSpPr txBox="1"/>
            <p:nvPr/>
          </p:nvSpPr>
          <p:spPr>
            <a:xfrm>
              <a:off x="2896602" y="4041717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6255004" y="3921550"/>
            <a:ext cx="238229" cy="873263"/>
            <a:chOff x="4397767" y="2715766"/>
            <a:chExt cx="178672" cy="654947"/>
          </a:xfrm>
        </p:grpSpPr>
        <p:sp>
          <p:nvSpPr>
            <p:cNvPr id="187" name="椭圆 186"/>
            <p:cNvSpPr/>
            <p:nvPr/>
          </p:nvSpPr>
          <p:spPr>
            <a:xfrm>
              <a:off x="4397769" y="2715766"/>
              <a:ext cx="173797" cy="17379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4402642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4397767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7478758" y="3921550"/>
            <a:ext cx="241080" cy="1188427"/>
            <a:chOff x="5315583" y="2715766"/>
            <a:chExt cx="180810" cy="891320"/>
          </a:xfrm>
        </p:grpSpPr>
        <p:sp>
          <p:nvSpPr>
            <p:cNvPr id="194" name="椭圆 193"/>
            <p:cNvSpPr/>
            <p:nvPr/>
          </p:nvSpPr>
          <p:spPr>
            <a:xfrm>
              <a:off x="5315585" y="271576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5320458" y="3196916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5322596" y="3433289"/>
              <a:ext cx="173797" cy="17379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5315583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9313529" y="3614408"/>
            <a:ext cx="241080" cy="1495568"/>
            <a:chOff x="6691661" y="2485410"/>
            <a:chExt cx="180810" cy="1121676"/>
          </a:xfrm>
        </p:grpSpPr>
        <p:sp>
          <p:nvSpPr>
            <p:cNvPr id="202" name="椭圆 201"/>
            <p:cNvSpPr/>
            <p:nvPr/>
          </p:nvSpPr>
          <p:spPr>
            <a:xfrm>
              <a:off x="6691662" y="2485410"/>
              <a:ext cx="173797" cy="17379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6698674" y="3433289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691661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9918437" y="3614408"/>
            <a:ext cx="241080" cy="1495568"/>
            <a:chOff x="7145342" y="2485410"/>
            <a:chExt cx="180810" cy="1121676"/>
          </a:xfrm>
        </p:grpSpPr>
        <p:sp>
          <p:nvSpPr>
            <p:cNvPr id="209" name="椭圆 208"/>
            <p:cNvSpPr/>
            <p:nvPr/>
          </p:nvSpPr>
          <p:spPr>
            <a:xfrm>
              <a:off x="7145343" y="2485410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7150217" y="3196916"/>
              <a:ext cx="173797" cy="17379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7152355" y="3433289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7145342" y="2944921"/>
              <a:ext cx="173797" cy="173797"/>
            </a:xfrm>
            <a:prstGeom prst="ellipse">
              <a:avLst/>
            </a:prstGeom>
            <a:solidFill>
              <a:srgbClr val="11576A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59141" y="5367722"/>
            <a:ext cx="373820" cy="783428"/>
            <a:chOff x="4325873" y="3664082"/>
            <a:chExt cx="280365" cy="587571"/>
          </a:xfrm>
        </p:grpSpPr>
        <p:sp>
          <p:nvSpPr>
            <p:cNvPr id="110" name="AutoShape 100"/>
            <p:cNvSpPr>
              <a:spLocks noChangeArrowheads="1"/>
            </p:cNvSpPr>
            <p:nvPr/>
          </p:nvSpPr>
          <p:spPr bwMode="auto">
            <a:xfrm>
              <a:off x="4391564" y="3664082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220" name="TextBox 98"/>
            <p:cNvSpPr txBox="1"/>
            <p:nvPr/>
          </p:nvSpPr>
          <p:spPr>
            <a:xfrm>
              <a:off x="4325873" y="390540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382894" y="5360051"/>
            <a:ext cx="373820" cy="791099"/>
            <a:chOff x="5243689" y="3658329"/>
            <a:chExt cx="280365" cy="593324"/>
          </a:xfrm>
        </p:grpSpPr>
        <p:sp>
          <p:nvSpPr>
            <p:cNvPr id="114" name="AutoShape 100"/>
            <p:cNvSpPr>
              <a:spLocks noChangeArrowheads="1"/>
            </p:cNvSpPr>
            <p:nvPr/>
          </p:nvSpPr>
          <p:spPr bwMode="auto">
            <a:xfrm>
              <a:off x="5308377" y="3658329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221" name="TextBox 98"/>
            <p:cNvSpPr txBox="1"/>
            <p:nvPr/>
          </p:nvSpPr>
          <p:spPr>
            <a:xfrm>
              <a:off x="5243689" y="390540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220515" y="5370929"/>
            <a:ext cx="373820" cy="780221"/>
            <a:chOff x="6621905" y="3666487"/>
            <a:chExt cx="280365" cy="585166"/>
          </a:xfrm>
        </p:grpSpPr>
        <p:sp>
          <p:nvSpPr>
            <p:cNvPr id="214" name="AutoShape 100"/>
            <p:cNvSpPr>
              <a:spLocks noChangeArrowheads="1"/>
            </p:cNvSpPr>
            <p:nvPr/>
          </p:nvSpPr>
          <p:spPr bwMode="auto">
            <a:xfrm>
              <a:off x="6698674" y="3666487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222" name="TextBox 98"/>
            <p:cNvSpPr txBox="1"/>
            <p:nvPr/>
          </p:nvSpPr>
          <p:spPr>
            <a:xfrm>
              <a:off x="6621905" y="3905404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825423" y="5370929"/>
            <a:ext cx="373820" cy="798437"/>
            <a:chOff x="7075586" y="3666487"/>
            <a:chExt cx="280365" cy="598828"/>
          </a:xfrm>
        </p:grpSpPr>
        <p:sp>
          <p:nvSpPr>
            <p:cNvPr id="215" name="AutoShape 100"/>
            <p:cNvSpPr>
              <a:spLocks noChangeArrowheads="1"/>
            </p:cNvSpPr>
            <p:nvPr/>
          </p:nvSpPr>
          <p:spPr bwMode="auto">
            <a:xfrm>
              <a:off x="7145342" y="3666487"/>
              <a:ext cx="180000" cy="180000"/>
            </a:xfrm>
            <a:prstGeom prst="octagon">
              <a:avLst>
                <a:gd name="adj" fmla="val 29282"/>
              </a:avLst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223" name="TextBox 98"/>
            <p:cNvSpPr txBox="1"/>
            <p:nvPr/>
          </p:nvSpPr>
          <p:spPr>
            <a:xfrm>
              <a:off x="7075586" y="3919066"/>
              <a:ext cx="28036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23C73A85-ECCF-4117-BE43-4C64C1E5B34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缺页率置换算法示例</a:t>
            </a:r>
          </a:p>
        </p:txBody>
      </p:sp>
      <p:sp>
        <p:nvSpPr>
          <p:cNvPr id="198" name="文本占位符 1">
            <a:extLst>
              <a:ext uri="{FF2B5EF4-FFF2-40B4-BE49-F238E27FC236}">
                <a16:creationId xmlns:a16="http://schemas.microsoft.com/office/drawing/2014/main" id="{C44869B0-6E46-4449-AE7A-54558CBCA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199" name="文本占位符 2">
            <a:extLst>
              <a:ext uri="{FF2B5EF4-FFF2-40B4-BE49-F238E27FC236}">
                <a16:creationId xmlns:a16="http://schemas.microsoft.com/office/drawing/2014/main" id="{164AA00C-E1EA-497E-A205-53A17A033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01" name="文本占位符 3">
            <a:extLst>
              <a:ext uri="{FF2B5EF4-FFF2-40B4-BE49-F238E27FC236}">
                <a16:creationId xmlns:a16="http://schemas.microsoft.com/office/drawing/2014/main" id="{BD4B123B-BA36-40F4-9974-BDC485CA8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205" name="文本占位符 4">
            <a:extLst>
              <a:ext uri="{FF2B5EF4-FFF2-40B4-BE49-F238E27FC236}">
                <a16:creationId xmlns:a16="http://schemas.microsoft.com/office/drawing/2014/main" id="{8DD70911-F9FF-4F56-9382-49BB2DFFC5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206" name="文本占位符 5">
            <a:extLst>
              <a:ext uri="{FF2B5EF4-FFF2-40B4-BE49-F238E27FC236}">
                <a16:creationId xmlns:a16="http://schemas.microsoft.com/office/drawing/2014/main" id="{7F069EA9-A58F-4837-93CB-53589FDF97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2026" y="3695014"/>
            <a:ext cx="8769411" cy="1388283"/>
            <a:chOff x="852462" y="2371695"/>
            <a:chExt cx="6577058" cy="1041212"/>
          </a:xfrm>
        </p:grpSpPr>
        <p:sp>
          <p:nvSpPr>
            <p:cNvPr id="8" name="TextBox 7"/>
            <p:cNvSpPr txBox="1"/>
            <p:nvPr/>
          </p:nvSpPr>
          <p:spPr>
            <a:xfrm>
              <a:off x="852462" y="2371695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66789" y="2371695"/>
              <a:ext cx="3005158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产生抖动的原因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99700" y="2728008"/>
              <a:ext cx="6029820" cy="6848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随着驻留内存的进程数目增加，分配给每个进程的物理页面数不断减小，缺页率不断上升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280" y="2838692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1552028" y="5119219"/>
            <a:ext cx="8769409" cy="502765"/>
            <a:chOff x="852462" y="3357568"/>
            <a:chExt cx="6577057" cy="377074"/>
          </a:xfrm>
        </p:grpSpPr>
        <p:sp>
          <p:nvSpPr>
            <p:cNvPr id="17" name="TextBox 16"/>
            <p:cNvSpPr txBox="1"/>
            <p:nvPr/>
          </p:nvSpPr>
          <p:spPr>
            <a:xfrm>
              <a:off x="852462" y="3357568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66788" y="3357568"/>
              <a:ext cx="6262731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操作系统需在并发水平和缺页率之间达到一个平衡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101118" y="5658971"/>
            <a:ext cx="8220320" cy="502765"/>
            <a:chOff x="1264280" y="3714758"/>
            <a:chExt cx="6165240" cy="377074"/>
          </a:xfrm>
        </p:grpSpPr>
        <p:sp>
          <p:nvSpPr>
            <p:cNvPr id="19" name="TextBox 18"/>
            <p:cNvSpPr txBox="1"/>
            <p:nvPr/>
          </p:nvSpPr>
          <p:spPr>
            <a:xfrm>
              <a:off x="1399700" y="3714758"/>
              <a:ext cx="602982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50000"/>
                </a:spcBef>
                <a:buClr>
                  <a:srgbClr val="FFFF66"/>
                </a:buClr>
              </a:pPr>
              <a:r>
                <a:rPr lang="zh-CN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选择一个适当的进程数目和进程需要的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物理页面数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280" y="3844252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2" name="组合 1"/>
          <p:cNvGrpSpPr/>
          <p:nvPr/>
        </p:nvGrpSpPr>
        <p:grpSpPr>
          <a:xfrm>
            <a:off x="1552027" y="1627510"/>
            <a:ext cx="8769411" cy="2023736"/>
            <a:chOff x="852462" y="843558"/>
            <a:chExt cx="6577058" cy="1517802"/>
          </a:xfrm>
        </p:grpSpPr>
        <p:sp>
          <p:nvSpPr>
            <p:cNvPr id="83" name="TextBox 82"/>
            <p:cNvSpPr txBox="1"/>
            <p:nvPr/>
          </p:nvSpPr>
          <p:spPr>
            <a:xfrm>
              <a:off x="852462" y="843558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99700" y="1183970"/>
              <a:ext cx="6029820" cy="117739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进程物理页面太少，不能包含工作集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造成大量缺页，频繁置换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Symbol" charset="0"/>
              </a:endParaRPr>
            </a:p>
            <a:p>
              <a:pPr marL="0" lvl="1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进程运行速度变慢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66789" y="843558"/>
              <a:ext cx="3005158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85224" indent="-385224">
                <a:spcBef>
                  <a:spcPct val="30000"/>
                </a:spcBef>
                <a:buClr>
                  <a:srgbClr val="FFFF66"/>
                </a:buClr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抖动</a:t>
              </a:r>
              <a:endParaRPr lang="en-US" altLang="zh-CN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4280" y="1287659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632" y="1702673"/>
              <a:ext cx="151066" cy="148997"/>
            </a:xfrm>
            <a:prstGeom prst="rect">
              <a:avLst/>
            </a:prstGeom>
            <a:effectLst/>
          </p:spPr>
        </p:pic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632" y="2124116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1B665E84-CD51-4C44-B247-5CD6CBEC85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95332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抖动问题</a:t>
            </a:r>
            <a:r>
              <a:rPr lang="en-US" altLang="zh-CN" dirty="0"/>
              <a:t>(thrashing)</a:t>
            </a:r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C724900B-52C7-4AF7-860E-D9EA44929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6030FC92-B58E-4B0E-91CC-ACACF78243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1DA2CD7F-DFDC-452A-8800-DA7D18F8EA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id="{587C0FB6-E8CE-4996-954C-321776BBEC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1" name="文本占位符 5">
            <a:extLst>
              <a:ext uri="{FF2B5EF4-FFF2-40B4-BE49-F238E27FC236}">
                <a16:creationId xmlns:a16="http://schemas.microsoft.com/office/drawing/2014/main" id="{5A9F0689-FFE3-4708-BAA8-3799F882A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6096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 内存管理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页面置换算法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54D9B73-95CB-44A4-A91F-71B681BFAAC1}"/>
              </a:ext>
            </a:extLst>
          </p:cNvPr>
          <p:cNvSpPr/>
          <p:nvPr/>
        </p:nvSpPr>
        <p:spPr>
          <a:xfrm>
            <a:off x="7619550" y="745208"/>
            <a:ext cx="4219253" cy="5625670"/>
          </a:xfrm>
          <a:prstGeom prst="rect">
            <a:avLst/>
          </a:prstGeom>
          <a:blipFill>
            <a:blip r:embed="rId2"/>
            <a:srcRect/>
            <a:stretch>
              <a:fillRect l="-76381" t="1" r="-76381" b="-55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D82C19-A360-4BE6-90FF-69A62D7939CF}"/>
              </a:ext>
            </a:extLst>
          </p:cNvPr>
          <p:cNvGrpSpPr/>
          <p:nvPr/>
        </p:nvGrpSpPr>
        <p:grpSpPr>
          <a:xfrm>
            <a:off x="2025660" y="1169006"/>
            <a:ext cx="2789866" cy="1113917"/>
            <a:chOff x="295435" y="914533"/>
            <a:chExt cx="2789866" cy="111391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2AAA573-50BD-4E26-B0FB-6AF877129D6B}"/>
                </a:ext>
              </a:extLst>
            </p:cNvPr>
            <p:cNvGrpSpPr/>
            <p:nvPr/>
          </p:nvGrpSpPr>
          <p:grpSpPr>
            <a:xfrm>
              <a:off x="295435" y="914533"/>
              <a:ext cx="809837" cy="1113917"/>
              <a:chOff x="611284" y="1140951"/>
              <a:chExt cx="809837" cy="1113917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2A8949-4A06-4F9E-8383-471E1E7ED920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9674F42-B441-49B1-BBCA-9FDD52480D59}"/>
                  </a:ext>
                </a:extLst>
              </p:cNvPr>
              <p:cNvGrpSpPr/>
              <p:nvPr/>
            </p:nvGrpSpPr>
            <p:grpSpPr>
              <a:xfrm rot="11641273">
                <a:off x="1113869" y="1140951"/>
                <a:ext cx="246536" cy="1113917"/>
                <a:chOff x="258722" y="976700"/>
                <a:chExt cx="1125739" cy="5086397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2D1A694E-ECE4-4D33-846B-DC34C80DB5DE}"/>
                    </a:ext>
                  </a:extLst>
                </p:cNvPr>
                <p:cNvCxnSpPr/>
                <p:nvPr/>
              </p:nvCxnSpPr>
              <p:spPr>
                <a:xfrm flipH="1">
                  <a:off x="334590" y="2007563"/>
                  <a:ext cx="1049871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A5A75DC-A842-4F39-A6EC-2325F46EF141}"/>
                    </a:ext>
                  </a:extLst>
                </p:cNvPr>
                <p:cNvSpPr/>
                <p:nvPr/>
              </p:nvSpPr>
              <p:spPr>
                <a:xfrm rot="865294">
                  <a:off x="258722" y="976700"/>
                  <a:ext cx="719666" cy="50725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2249318-FC6B-45A8-A261-F5F2AD57D4DF}"/>
                </a:ext>
              </a:extLst>
            </p:cNvPr>
            <p:cNvSpPr/>
            <p:nvPr/>
          </p:nvSpPr>
          <p:spPr>
            <a:xfrm>
              <a:off x="1105272" y="1066672"/>
              <a:ext cx="1980029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功能和目标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84BF313-46A4-4E07-9C9F-4940CDDDD603}"/>
              </a:ext>
            </a:extLst>
          </p:cNvPr>
          <p:cNvGrpSpPr/>
          <p:nvPr/>
        </p:nvGrpSpPr>
        <p:grpSpPr>
          <a:xfrm>
            <a:off x="2025660" y="2427464"/>
            <a:ext cx="2424949" cy="1135271"/>
            <a:chOff x="295435" y="2368662"/>
            <a:chExt cx="2424949" cy="113527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F505D1F-8553-4802-A9F5-988877FF57CD}"/>
                </a:ext>
              </a:extLst>
            </p:cNvPr>
            <p:cNvGrpSpPr/>
            <p:nvPr/>
          </p:nvGrpSpPr>
          <p:grpSpPr>
            <a:xfrm>
              <a:off x="295435" y="2368662"/>
              <a:ext cx="912799" cy="1135271"/>
              <a:chOff x="611284" y="1161081"/>
              <a:chExt cx="912799" cy="1135271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4D25F1-C218-4001-97B5-60EE0F4FDA5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7D5C4428-1FED-47D4-94F9-921657792A53}"/>
                  </a:ext>
                </a:extLst>
              </p:cNvPr>
              <p:cNvGrpSpPr/>
              <p:nvPr/>
            </p:nvGrpSpPr>
            <p:grpSpPr>
              <a:xfrm rot="11641273">
                <a:off x="1108766" y="1161081"/>
                <a:ext cx="415317" cy="1135271"/>
                <a:chOff x="-511972" y="879186"/>
                <a:chExt cx="1896439" cy="5183899"/>
              </a:xfrm>
            </p:grpSpPr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C4AF8121-2139-48B5-8BE2-33E25BAB9A15}"/>
                    </a:ext>
                  </a:extLst>
                </p:cNvPr>
                <p:cNvCxnSpPr/>
                <p:nvPr/>
              </p:nvCxnSpPr>
              <p:spPr>
                <a:xfrm flipH="1">
                  <a:off x="334598" y="2007551"/>
                  <a:ext cx="1049869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723C1BE-929C-4CD0-9C5C-07694CAB218F}"/>
                    </a:ext>
                  </a:extLst>
                </p:cNvPr>
                <p:cNvSpPr/>
                <p:nvPr/>
              </p:nvSpPr>
              <p:spPr>
                <a:xfrm rot="865294">
                  <a:off x="-511972" y="879186"/>
                  <a:ext cx="1502695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4274AE6-A206-4C40-A9A7-8A96C9DDB924}"/>
                </a:ext>
              </a:extLst>
            </p:cNvPr>
            <p:cNvSpPr/>
            <p:nvPr/>
          </p:nvSpPr>
          <p:spPr>
            <a:xfrm>
              <a:off x="1099427" y="2495710"/>
              <a:ext cx="1620957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评价方法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31D01E-2ABB-458C-83CF-5EB6F3C2B0E1}"/>
              </a:ext>
            </a:extLst>
          </p:cNvPr>
          <p:cNvGrpSpPr/>
          <p:nvPr/>
        </p:nvGrpSpPr>
        <p:grpSpPr>
          <a:xfrm>
            <a:off x="2025660" y="3707276"/>
            <a:ext cx="1706803" cy="1113914"/>
            <a:chOff x="295435" y="3782535"/>
            <a:chExt cx="1706803" cy="111391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008430E-7FC5-49A9-AFF1-57B6099812BA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1926ECF-665E-4ECE-BEEC-A6A67D277445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857F9C8-5630-4B07-AD3A-B95A9B3695EA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DFC066E9-F3BE-4FA3-8797-1CA0AC1A0A65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B1BF7AA-BB17-47B3-AEA5-F75AC5BC933F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F0D837D-37DB-43E7-AFCD-14382A1BB1E8}"/>
                </a:ext>
              </a:extLst>
            </p:cNvPr>
            <p:cNvSpPr/>
            <p:nvPr/>
          </p:nvSpPr>
          <p:spPr>
            <a:xfrm>
              <a:off x="1099427" y="3907479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分类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7E84F95-0AC6-41D1-BB6E-2A25617DC254}"/>
              </a:ext>
            </a:extLst>
          </p:cNvPr>
          <p:cNvGrpSpPr/>
          <p:nvPr/>
        </p:nvGrpSpPr>
        <p:grpSpPr>
          <a:xfrm>
            <a:off x="2025660" y="4965731"/>
            <a:ext cx="1706803" cy="1113914"/>
            <a:chOff x="295435" y="3782535"/>
            <a:chExt cx="1706803" cy="1113914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5734D63-0EE1-4564-939F-FB03C8321389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46546B8-6F08-4CF6-8136-8F005FFC2CE3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69D4F17A-7767-4D9B-8D5E-E4C0F7271E4C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EE4FF3E8-EF23-469C-99BA-6BAC5FA64166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F0C7CD30-3688-4C4F-B3B4-40D86A7008FB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BFCCEBB-0695-4DAF-A57C-C86E011DA3BA}"/>
                </a:ext>
              </a:extLst>
            </p:cNvPr>
            <p:cNvSpPr/>
            <p:nvPr/>
          </p:nvSpPr>
          <p:spPr>
            <a:xfrm>
              <a:off x="1099427" y="3907479"/>
              <a:ext cx="902811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算法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0068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026562" y="2713191"/>
            <a:ext cx="8858312" cy="424732"/>
            <a:chOff x="1154734" y="1485023"/>
            <a:chExt cx="6643734" cy="318549"/>
          </a:xfrm>
        </p:grpSpPr>
        <p:sp>
          <p:nvSpPr>
            <p:cNvPr id="11" name="TextBox 10"/>
            <p:cNvSpPr txBox="1"/>
            <p:nvPr/>
          </p:nvSpPr>
          <p:spPr>
            <a:xfrm>
              <a:off x="1316662" y="1485023"/>
              <a:ext cx="6481806" cy="3185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 defTabSz="0">
                <a:lnSpc>
                  <a:spcPct val="90000"/>
                </a:lnSpc>
                <a:buClr>
                  <a:schemeClr val="tx1"/>
                </a:buClr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平均缺页间隔时间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MTBF)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缺页异常处理时间</a:t>
              </a:r>
              <a:r>
                <a:rPr lang="en-US" altLang="zh-CN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PFST)</a:t>
              </a: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34" y="1568817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2" name="组合 1"/>
          <p:cNvGrpSpPr/>
          <p:nvPr/>
        </p:nvGrpSpPr>
        <p:grpSpPr>
          <a:xfrm>
            <a:off x="1542220" y="1605538"/>
            <a:ext cx="8883755" cy="520124"/>
            <a:chOff x="792782" y="1032082"/>
            <a:chExt cx="6662816" cy="390093"/>
          </a:xfrm>
        </p:grpSpPr>
        <p:sp>
          <p:nvSpPr>
            <p:cNvPr id="83" name="TextBox 82"/>
            <p:cNvSpPr txBox="1"/>
            <p:nvPr/>
          </p:nvSpPr>
          <p:spPr>
            <a:xfrm>
              <a:off x="792782" y="1045101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29366" y="1032082"/>
              <a:ext cx="6326232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indent="-457189" defTabSz="0">
                <a:spcBef>
                  <a:spcPct val="20000"/>
                </a:spcBef>
                <a:buClr>
                  <a:schemeClr val="folHlink"/>
                </a:buClr>
                <a:buSzPct val="75000"/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通过调节并发进程数（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MPL</a:t>
              </a: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）来进行系统负载控制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026562" y="2206619"/>
            <a:ext cx="4027323" cy="424732"/>
            <a:chOff x="1154734" y="1851670"/>
            <a:chExt cx="3020492" cy="318549"/>
          </a:xfrm>
        </p:grpSpPr>
        <p:sp>
          <p:nvSpPr>
            <p:cNvPr id="13" name="TextBox 12"/>
            <p:cNvSpPr txBox="1"/>
            <p:nvPr/>
          </p:nvSpPr>
          <p:spPr>
            <a:xfrm>
              <a:off x="1336758" y="1851670"/>
              <a:ext cx="2838468" cy="3185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 defTabSz="0">
                <a:lnSpc>
                  <a:spcPct val="90000"/>
                </a:lnSpc>
                <a:buClr>
                  <a:schemeClr val="tx1"/>
                </a:buClr>
                <a:buSzPct val="100000"/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Symbol" charset="0"/>
                </a:rPr>
                <a:t>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WSi  = 内存的大小</a:t>
              </a: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34" y="1929283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7" name="Freeform 10"/>
          <p:cNvSpPr>
            <a:spLocks/>
          </p:cNvSpPr>
          <p:nvPr/>
        </p:nvSpPr>
        <p:spPr bwMode="auto">
          <a:xfrm>
            <a:off x="4165342" y="3898704"/>
            <a:ext cx="4554857" cy="1676904"/>
          </a:xfrm>
          <a:custGeom>
            <a:avLst/>
            <a:gdLst>
              <a:gd name="T0" fmla="*/ 2147483647 w 1929"/>
              <a:gd name="T1" fmla="*/ 2147483647 h 881"/>
              <a:gd name="T2" fmla="*/ 2147483647 w 1929"/>
              <a:gd name="T3" fmla="*/ 2147483647 h 881"/>
              <a:gd name="T4" fmla="*/ 2147483647 w 1929"/>
              <a:gd name="T5" fmla="*/ 2147483647 h 881"/>
              <a:gd name="T6" fmla="*/ 2147483647 w 1929"/>
              <a:gd name="T7" fmla="*/ 2147483647 h 881"/>
              <a:gd name="T8" fmla="*/ 2147483647 w 1929"/>
              <a:gd name="T9" fmla="*/ 2147483647 h 881"/>
              <a:gd name="T10" fmla="*/ 2147483647 w 1929"/>
              <a:gd name="T11" fmla="*/ 2147483647 h 881"/>
              <a:gd name="T12" fmla="*/ 2147483647 w 1929"/>
              <a:gd name="T13" fmla="*/ 2147483647 h 881"/>
              <a:gd name="T14" fmla="*/ 2147483647 w 1929"/>
              <a:gd name="T15" fmla="*/ 2147483647 h 881"/>
              <a:gd name="T16" fmla="*/ 2147483647 w 1929"/>
              <a:gd name="T17" fmla="*/ 2147483647 h 881"/>
              <a:gd name="T18" fmla="*/ 2147483647 w 1929"/>
              <a:gd name="T19" fmla="*/ 2147483647 h 881"/>
              <a:gd name="T20" fmla="*/ 2147483647 w 1929"/>
              <a:gd name="T21" fmla="*/ 2147483647 h 881"/>
              <a:gd name="T22" fmla="*/ 2147483647 w 1929"/>
              <a:gd name="T23" fmla="*/ 2147483647 h 881"/>
              <a:gd name="T24" fmla="*/ 2147483647 w 1929"/>
              <a:gd name="T25" fmla="*/ 2147483647 h 881"/>
              <a:gd name="T26" fmla="*/ 2147483647 w 1929"/>
              <a:gd name="T27" fmla="*/ 2147483647 h 881"/>
              <a:gd name="T28" fmla="*/ 2147483647 w 1929"/>
              <a:gd name="T29" fmla="*/ 2147483647 h 881"/>
              <a:gd name="T30" fmla="*/ 2147483647 w 1929"/>
              <a:gd name="T31" fmla="*/ 2147483647 h 881"/>
              <a:gd name="T32" fmla="*/ 2147483647 w 1929"/>
              <a:gd name="T33" fmla="*/ 2147483647 h 881"/>
              <a:gd name="T34" fmla="*/ 2147483647 w 1929"/>
              <a:gd name="T35" fmla="*/ 2147483647 h 881"/>
              <a:gd name="T36" fmla="*/ 2147483647 w 1929"/>
              <a:gd name="T37" fmla="*/ 2147483647 h 881"/>
              <a:gd name="T38" fmla="*/ 2147483647 w 1929"/>
              <a:gd name="T39" fmla="*/ 2147483647 h 881"/>
              <a:gd name="T40" fmla="*/ 2147483647 w 1929"/>
              <a:gd name="T41" fmla="*/ 0 h 881"/>
              <a:gd name="T42" fmla="*/ 2147483647 w 1929"/>
              <a:gd name="T43" fmla="*/ 2147483647 h 881"/>
              <a:gd name="T44" fmla="*/ 2147483647 w 1929"/>
              <a:gd name="T45" fmla="*/ 2147483647 h 881"/>
              <a:gd name="T46" fmla="*/ 2147483647 w 1929"/>
              <a:gd name="T47" fmla="*/ 2147483647 h 881"/>
              <a:gd name="T48" fmla="*/ 2147483647 w 1929"/>
              <a:gd name="T49" fmla="*/ 2147483647 h 881"/>
              <a:gd name="T50" fmla="*/ 2147483647 w 1929"/>
              <a:gd name="T51" fmla="*/ 2147483647 h 881"/>
              <a:gd name="T52" fmla="*/ 2147483647 w 1929"/>
              <a:gd name="T53" fmla="*/ 2147483647 h 881"/>
              <a:gd name="T54" fmla="*/ 2147483647 w 1929"/>
              <a:gd name="T55" fmla="*/ 2147483647 h 881"/>
              <a:gd name="T56" fmla="*/ 2147483647 w 1929"/>
              <a:gd name="T57" fmla="*/ 2147483647 h 881"/>
              <a:gd name="T58" fmla="*/ 2147483647 w 1929"/>
              <a:gd name="T59" fmla="*/ 2147483647 h 881"/>
              <a:gd name="T60" fmla="*/ 2147483647 w 1929"/>
              <a:gd name="T61" fmla="*/ 2147483647 h 881"/>
              <a:gd name="T62" fmla="*/ 2147483647 w 1929"/>
              <a:gd name="T63" fmla="*/ 2147483647 h 881"/>
              <a:gd name="T64" fmla="*/ 2147483647 w 1929"/>
              <a:gd name="T65" fmla="*/ 2147483647 h 881"/>
              <a:gd name="T66" fmla="*/ 2147483647 w 1929"/>
              <a:gd name="T67" fmla="*/ 2147483647 h 881"/>
              <a:gd name="T68" fmla="*/ 2147483647 w 1929"/>
              <a:gd name="T69" fmla="*/ 2147483647 h 881"/>
              <a:gd name="T70" fmla="*/ 2147483647 w 1929"/>
              <a:gd name="T71" fmla="*/ 2147483647 h 881"/>
              <a:gd name="T72" fmla="*/ 2147483647 w 1929"/>
              <a:gd name="T73" fmla="*/ 2147483647 h 881"/>
              <a:gd name="T74" fmla="*/ 2147483647 w 1929"/>
              <a:gd name="T75" fmla="*/ 2147483647 h 881"/>
              <a:gd name="T76" fmla="*/ 2147483647 w 1929"/>
              <a:gd name="T77" fmla="*/ 2147483647 h 881"/>
              <a:gd name="T78" fmla="*/ 2147483647 w 1929"/>
              <a:gd name="T79" fmla="*/ 2147483647 h 881"/>
              <a:gd name="T80" fmla="*/ 2147483647 w 1929"/>
              <a:gd name="T81" fmla="*/ 2147483647 h 881"/>
              <a:gd name="T82" fmla="*/ 2147483647 w 1929"/>
              <a:gd name="T83" fmla="*/ 2147483647 h 881"/>
              <a:gd name="T84" fmla="*/ 2147483647 w 1929"/>
              <a:gd name="T85" fmla="*/ 2147483647 h 881"/>
              <a:gd name="T86" fmla="*/ 2147483647 w 1929"/>
              <a:gd name="T87" fmla="*/ 2147483647 h 881"/>
              <a:gd name="T88" fmla="*/ 2147483647 w 1929"/>
              <a:gd name="T89" fmla="*/ 2147483647 h 881"/>
              <a:gd name="T90" fmla="*/ 2147483647 w 1929"/>
              <a:gd name="T91" fmla="*/ 2147483647 h 881"/>
              <a:gd name="T92" fmla="*/ 2147483647 w 1929"/>
              <a:gd name="T93" fmla="*/ 2147483647 h 881"/>
              <a:gd name="T94" fmla="*/ 0 w 1929"/>
              <a:gd name="T95" fmla="*/ 2147483647 h 88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929"/>
              <a:gd name="T145" fmla="*/ 0 h 881"/>
              <a:gd name="T146" fmla="*/ 1929 w 1929"/>
              <a:gd name="T147" fmla="*/ 881 h 88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929" h="881">
                <a:moveTo>
                  <a:pt x="0" y="870"/>
                </a:moveTo>
                <a:lnTo>
                  <a:pt x="8" y="849"/>
                </a:lnTo>
                <a:lnTo>
                  <a:pt x="24" y="839"/>
                </a:lnTo>
                <a:lnTo>
                  <a:pt x="32" y="818"/>
                </a:lnTo>
                <a:lnTo>
                  <a:pt x="48" y="808"/>
                </a:lnTo>
                <a:lnTo>
                  <a:pt x="56" y="787"/>
                </a:lnTo>
                <a:lnTo>
                  <a:pt x="64" y="766"/>
                </a:lnTo>
                <a:lnTo>
                  <a:pt x="80" y="745"/>
                </a:lnTo>
                <a:lnTo>
                  <a:pt x="88" y="725"/>
                </a:lnTo>
                <a:lnTo>
                  <a:pt x="120" y="683"/>
                </a:lnTo>
                <a:lnTo>
                  <a:pt x="128" y="663"/>
                </a:lnTo>
                <a:lnTo>
                  <a:pt x="144" y="652"/>
                </a:lnTo>
                <a:lnTo>
                  <a:pt x="160" y="642"/>
                </a:lnTo>
                <a:lnTo>
                  <a:pt x="168" y="621"/>
                </a:lnTo>
                <a:lnTo>
                  <a:pt x="184" y="600"/>
                </a:lnTo>
                <a:lnTo>
                  <a:pt x="200" y="590"/>
                </a:lnTo>
                <a:lnTo>
                  <a:pt x="216" y="569"/>
                </a:lnTo>
                <a:lnTo>
                  <a:pt x="232" y="559"/>
                </a:lnTo>
                <a:lnTo>
                  <a:pt x="240" y="538"/>
                </a:lnTo>
                <a:lnTo>
                  <a:pt x="256" y="528"/>
                </a:lnTo>
                <a:lnTo>
                  <a:pt x="264" y="507"/>
                </a:lnTo>
                <a:lnTo>
                  <a:pt x="280" y="497"/>
                </a:lnTo>
                <a:lnTo>
                  <a:pt x="288" y="476"/>
                </a:lnTo>
                <a:lnTo>
                  <a:pt x="304" y="456"/>
                </a:lnTo>
                <a:lnTo>
                  <a:pt x="320" y="445"/>
                </a:lnTo>
                <a:lnTo>
                  <a:pt x="336" y="424"/>
                </a:lnTo>
                <a:lnTo>
                  <a:pt x="344" y="404"/>
                </a:lnTo>
                <a:lnTo>
                  <a:pt x="360" y="393"/>
                </a:lnTo>
                <a:lnTo>
                  <a:pt x="376" y="383"/>
                </a:lnTo>
                <a:lnTo>
                  <a:pt x="384" y="362"/>
                </a:lnTo>
                <a:lnTo>
                  <a:pt x="400" y="342"/>
                </a:lnTo>
                <a:lnTo>
                  <a:pt x="408" y="321"/>
                </a:lnTo>
                <a:lnTo>
                  <a:pt x="424" y="311"/>
                </a:lnTo>
                <a:lnTo>
                  <a:pt x="440" y="290"/>
                </a:lnTo>
                <a:lnTo>
                  <a:pt x="456" y="280"/>
                </a:lnTo>
                <a:lnTo>
                  <a:pt x="464" y="259"/>
                </a:lnTo>
                <a:lnTo>
                  <a:pt x="472" y="238"/>
                </a:lnTo>
                <a:lnTo>
                  <a:pt x="488" y="228"/>
                </a:lnTo>
                <a:lnTo>
                  <a:pt x="496" y="207"/>
                </a:lnTo>
                <a:lnTo>
                  <a:pt x="512" y="197"/>
                </a:lnTo>
                <a:lnTo>
                  <a:pt x="520" y="176"/>
                </a:lnTo>
                <a:lnTo>
                  <a:pt x="536" y="155"/>
                </a:lnTo>
                <a:lnTo>
                  <a:pt x="552" y="145"/>
                </a:lnTo>
                <a:lnTo>
                  <a:pt x="568" y="135"/>
                </a:lnTo>
                <a:lnTo>
                  <a:pt x="584" y="124"/>
                </a:lnTo>
                <a:lnTo>
                  <a:pt x="600" y="114"/>
                </a:lnTo>
                <a:lnTo>
                  <a:pt x="616" y="104"/>
                </a:lnTo>
                <a:lnTo>
                  <a:pt x="632" y="93"/>
                </a:lnTo>
                <a:lnTo>
                  <a:pt x="648" y="83"/>
                </a:lnTo>
                <a:lnTo>
                  <a:pt x="664" y="72"/>
                </a:lnTo>
                <a:lnTo>
                  <a:pt x="680" y="62"/>
                </a:lnTo>
                <a:lnTo>
                  <a:pt x="696" y="52"/>
                </a:lnTo>
                <a:lnTo>
                  <a:pt x="712" y="52"/>
                </a:lnTo>
                <a:lnTo>
                  <a:pt x="728" y="41"/>
                </a:lnTo>
                <a:lnTo>
                  <a:pt x="744" y="41"/>
                </a:lnTo>
                <a:lnTo>
                  <a:pt x="760" y="31"/>
                </a:lnTo>
                <a:lnTo>
                  <a:pt x="776" y="21"/>
                </a:lnTo>
                <a:lnTo>
                  <a:pt x="792" y="21"/>
                </a:lnTo>
                <a:lnTo>
                  <a:pt x="808" y="10"/>
                </a:lnTo>
                <a:lnTo>
                  <a:pt x="824" y="10"/>
                </a:lnTo>
                <a:lnTo>
                  <a:pt x="840" y="10"/>
                </a:lnTo>
                <a:lnTo>
                  <a:pt x="856" y="0"/>
                </a:lnTo>
                <a:lnTo>
                  <a:pt x="872" y="0"/>
                </a:lnTo>
                <a:lnTo>
                  <a:pt x="888" y="0"/>
                </a:lnTo>
                <a:lnTo>
                  <a:pt x="904" y="10"/>
                </a:lnTo>
                <a:lnTo>
                  <a:pt x="920" y="10"/>
                </a:lnTo>
                <a:lnTo>
                  <a:pt x="936" y="21"/>
                </a:lnTo>
                <a:lnTo>
                  <a:pt x="952" y="21"/>
                </a:lnTo>
                <a:lnTo>
                  <a:pt x="968" y="21"/>
                </a:lnTo>
                <a:lnTo>
                  <a:pt x="984" y="31"/>
                </a:lnTo>
                <a:lnTo>
                  <a:pt x="1000" y="31"/>
                </a:lnTo>
                <a:lnTo>
                  <a:pt x="1016" y="41"/>
                </a:lnTo>
                <a:lnTo>
                  <a:pt x="1032" y="52"/>
                </a:lnTo>
                <a:lnTo>
                  <a:pt x="1048" y="62"/>
                </a:lnTo>
                <a:lnTo>
                  <a:pt x="1064" y="72"/>
                </a:lnTo>
                <a:lnTo>
                  <a:pt x="1080" y="93"/>
                </a:lnTo>
                <a:lnTo>
                  <a:pt x="1096" y="104"/>
                </a:lnTo>
                <a:lnTo>
                  <a:pt x="1104" y="124"/>
                </a:lnTo>
                <a:lnTo>
                  <a:pt x="1120" y="135"/>
                </a:lnTo>
                <a:lnTo>
                  <a:pt x="1128" y="155"/>
                </a:lnTo>
                <a:lnTo>
                  <a:pt x="1136" y="176"/>
                </a:lnTo>
                <a:lnTo>
                  <a:pt x="1136" y="197"/>
                </a:lnTo>
                <a:lnTo>
                  <a:pt x="1144" y="217"/>
                </a:lnTo>
                <a:lnTo>
                  <a:pt x="1152" y="238"/>
                </a:lnTo>
                <a:lnTo>
                  <a:pt x="1152" y="259"/>
                </a:lnTo>
                <a:lnTo>
                  <a:pt x="1160" y="280"/>
                </a:lnTo>
                <a:lnTo>
                  <a:pt x="1160" y="300"/>
                </a:lnTo>
                <a:lnTo>
                  <a:pt x="1160" y="321"/>
                </a:lnTo>
                <a:lnTo>
                  <a:pt x="1160" y="342"/>
                </a:lnTo>
                <a:lnTo>
                  <a:pt x="1160" y="362"/>
                </a:lnTo>
                <a:lnTo>
                  <a:pt x="1168" y="435"/>
                </a:lnTo>
                <a:lnTo>
                  <a:pt x="1168" y="456"/>
                </a:lnTo>
                <a:lnTo>
                  <a:pt x="1176" y="476"/>
                </a:lnTo>
                <a:lnTo>
                  <a:pt x="1184" y="497"/>
                </a:lnTo>
                <a:lnTo>
                  <a:pt x="1192" y="518"/>
                </a:lnTo>
                <a:lnTo>
                  <a:pt x="1200" y="538"/>
                </a:lnTo>
                <a:lnTo>
                  <a:pt x="1216" y="559"/>
                </a:lnTo>
                <a:lnTo>
                  <a:pt x="1224" y="580"/>
                </a:lnTo>
                <a:lnTo>
                  <a:pt x="1240" y="590"/>
                </a:lnTo>
                <a:lnTo>
                  <a:pt x="1256" y="600"/>
                </a:lnTo>
                <a:lnTo>
                  <a:pt x="1264" y="621"/>
                </a:lnTo>
                <a:lnTo>
                  <a:pt x="1280" y="621"/>
                </a:lnTo>
                <a:lnTo>
                  <a:pt x="1288" y="642"/>
                </a:lnTo>
                <a:lnTo>
                  <a:pt x="1304" y="642"/>
                </a:lnTo>
                <a:lnTo>
                  <a:pt x="1312" y="663"/>
                </a:lnTo>
                <a:lnTo>
                  <a:pt x="1328" y="663"/>
                </a:lnTo>
                <a:lnTo>
                  <a:pt x="1344" y="673"/>
                </a:lnTo>
                <a:lnTo>
                  <a:pt x="1360" y="683"/>
                </a:lnTo>
                <a:lnTo>
                  <a:pt x="1376" y="683"/>
                </a:lnTo>
                <a:lnTo>
                  <a:pt x="1392" y="694"/>
                </a:lnTo>
                <a:lnTo>
                  <a:pt x="1416" y="704"/>
                </a:lnTo>
                <a:lnTo>
                  <a:pt x="1432" y="704"/>
                </a:lnTo>
                <a:lnTo>
                  <a:pt x="1448" y="714"/>
                </a:lnTo>
                <a:lnTo>
                  <a:pt x="1464" y="714"/>
                </a:lnTo>
                <a:lnTo>
                  <a:pt x="1480" y="725"/>
                </a:lnTo>
                <a:lnTo>
                  <a:pt x="1496" y="735"/>
                </a:lnTo>
                <a:lnTo>
                  <a:pt x="1512" y="735"/>
                </a:lnTo>
                <a:lnTo>
                  <a:pt x="1528" y="745"/>
                </a:lnTo>
                <a:lnTo>
                  <a:pt x="1544" y="745"/>
                </a:lnTo>
                <a:lnTo>
                  <a:pt x="1560" y="756"/>
                </a:lnTo>
                <a:lnTo>
                  <a:pt x="1576" y="756"/>
                </a:lnTo>
                <a:lnTo>
                  <a:pt x="1592" y="766"/>
                </a:lnTo>
                <a:lnTo>
                  <a:pt x="1608" y="766"/>
                </a:lnTo>
                <a:lnTo>
                  <a:pt x="1624" y="776"/>
                </a:lnTo>
                <a:lnTo>
                  <a:pt x="1640" y="776"/>
                </a:lnTo>
                <a:lnTo>
                  <a:pt x="1656" y="787"/>
                </a:lnTo>
                <a:lnTo>
                  <a:pt x="1672" y="787"/>
                </a:lnTo>
                <a:lnTo>
                  <a:pt x="1688" y="797"/>
                </a:lnTo>
                <a:lnTo>
                  <a:pt x="1704" y="797"/>
                </a:lnTo>
                <a:lnTo>
                  <a:pt x="1720" y="808"/>
                </a:lnTo>
                <a:lnTo>
                  <a:pt x="1736" y="818"/>
                </a:lnTo>
                <a:lnTo>
                  <a:pt x="1752" y="818"/>
                </a:lnTo>
                <a:lnTo>
                  <a:pt x="1768" y="828"/>
                </a:lnTo>
                <a:lnTo>
                  <a:pt x="1784" y="828"/>
                </a:lnTo>
                <a:lnTo>
                  <a:pt x="1800" y="828"/>
                </a:lnTo>
                <a:lnTo>
                  <a:pt x="1816" y="839"/>
                </a:lnTo>
                <a:lnTo>
                  <a:pt x="1832" y="849"/>
                </a:lnTo>
                <a:lnTo>
                  <a:pt x="1848" y="849"/>
                </a:lnTo>
                <a:lnTo>
                  <a:pt x="1864" y="859"/>
                </a:lnTo>
                <a:lnTo>
                  <a:pt x="1880" y="859"/>
                </a:lnTo>
                <a:lnTo>
                  <a:pt x="1896" y="870"/>
                </a:lnTo>
                <a:lnTo>
                  <a:pt x="1912" y="870"/>
                </a:lnTo>
                <a:lnTo>
                  <a:pt x="1928" y="880"/>
                </a:lnTo>
                <a:lnTo>
                  <a:pt x="0" y="870"/>
                </a:lnTo>
              </a:path>
            </a:pathLst>
          </a:custGeom>
          <a:noFill/>
          <a:ln w="28575" cap="rnd">
            <a:solidFill>
              <a:srgbClr val="0E4DC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>
            <a:off x="4188182" y="3609385"/>
            <a:ext cx="4903180" cy="0"/>
          </a:xfrm>
          <a:prstGeom prst="line">
            <a:avLst/>
          </a:prstGeom>
          <a:noFill/>
          <a:ln w="28575">
            <a:solidFill>
              <a:srgbClr val="B5006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grpSp>
        <p:nvGrpSpPr>
          <p:cNvPr id="4" name="组合 3"/>
          <p:cNvGrpSpPr/>
          <p:nvPr/>
        </p:nvGrpSpPr>
        <p:grpSpPr>
          <a:xfrm>
            <a:off x="5660530" y="3929159"/>
            <a:ext cx="790279" cy="2097240"/>
            <a:chOff x="3537867" y="3308489"/>
            <a:chExt cx="592709" cy="1572930"/>
          </a:xfrm>
        </p:grpSpPr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V="1">
              <a:off x="3889715" y="3308489"/>
              <a:ext cx="0" cy="124482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3537867" y="4576158"/>
              <a:ext cx="592709" cy="305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0" hangingPunct="0"/>
              <a:r>
                <a:rPr lang="en-US" altLang="zh-CN" sz="1867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N</a:t>
              </a:r>
              <a:r>
                <a:rPr lang="en-US" altLang="zh-CN" sz="1867" b="1" baseline="-25000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max</a:t>
              </a:r>
              <a:endParaRPr lang="en-US" altLang="zh-CN" sz="1867" b="1" baseline="-25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42769" y="3609387"/>
            <a:ext cx="1547666" cy="2417012"/>
            <a:chOff x="4124548" y="3068660"/>
            <a:chExt cx="1160750" cy="1812759"/>
          </a:xfrm>
        </p:grpSpPr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4124548" y="4576158"/>
              <a:ext cx="1160750" cy="305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0" hangingPunct="0"/>
              <a:r>
                <a:rPr lang="en-US" altLang="zh-CN" sz="18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N</a:t>
              </a:r>
              <a:r>
                <a:rPr lang="en-US" altLang="zh-CN" sz="1867" b="1" baseline="-25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I/O-BALANCE</a:t>
              </a: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 flipV="1">
              <a:off x="4451646" y="3068660"/>
              <a:ext cx="0" cy="1484659"/>
            </a:xfrm>
            <a:prstGeom prst="line">
              <a:avLst/>
            </a:prstGeom>
            <a:noFill/>
            <a:ln w="19050">
              <a:solidFill>
                <a:srgbClr val="11576A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23" name="Freeform 18"/>
          <p:cNvSpPr>
            <a:spLocks/>
          </p:cNvSpPr>
          <p:nvPr/>
        </p:nvSpPr>
        <p:spPr bwMode="auto">
          <a:xfrm>
            <a:off x="6510340" y="3274386"/>
            <a:ext cx="2377357" cy="2316449"/>
          </a:xfrm>
          <a:custGeom>
            <a:avLst/>
            <a:gdLst>
              <a:gd name="T0" fmla="*/ 2147483647 w 1161"/>
              <a:gd name="T1" fmla="*/ 2147483647 h 1177"/>
              <a:gd name="T2" fmla="*/ 2147483647 w 1161"/>
              <a:gd name="T3" fmla="*/ 2147483647 h 1177"/>
              <a:gd name="T4" fmla="*/ 2147483647 w 1161"/>
              <a:gd name="T5" fmla="*/ 2147483647 h 1177"/>
              <a:gd name="T6" fmla="*/ 2147483647 w 1161"/>
              <a:gd name="T7" fmla="*/ 2147483647 h 1177"/>
              <a:gd name="T8" fmla="*/ 2147483647 w 1161"/>
              <a:gd name="T9" fmla="*/ 2147483647 h 1177"/>
              <a:gd name="T10" fmla="*/ 2147483647 w 1161"/>
              <a:gd name="T11" fmla="*/ 2147483647 h 1177"/>
              <a:gd name="T12" fmla="*/ 2147483647 w 1161"/>
              <a:gd name="T13" fmla="*/ 2147483647 h 1177"/>
              <a:gd name="T14" fmla="*/ 2147483647 w 1161"/>
              <a:gd name="T15" fmla="*/ 2147483647 h 1177"/>
              <a:gd name="T16" fmla="*/ 2147483647 w 1161"/>
              <a:gd name="T17" fmla="*/ 2147483647 h 1177"/>
              <a:gd name="T18" fmla="*/ 2147483647 w 1161"/>
              <a:gd name="T19" fmla="*/ 2147483647 h 1177"/>
              <a:gd name="T20" fmla="*/ 2147483647 w 1161"/>
              <a:gd name="T21" fmla="*/ 2147483647 h 1177"/>
              <a:gd name="T22" fmla="*/ 2147483647 w 1161"/>
              <a:gd name="T23" fmla="*/ 2147483647 h 1177"/>
              <a:gd name="T24" fmla="*/ 2147483647 w 1161"/>
              <a:gd name="T25" fmla="*/ 2147483647 h 1177"/>
              <a:gd name="T26" fmla="*/ 2147483647 w 1161"/>
              <a:gd name="T27" fmla="*/ 2147483647 h 1177"/>
              <a:gd name="T28" fmla="*/ 2147483647 w 1161"/>
              <a:gd name="T29" fmla="*/ 2147483647 h 1177"/>
              <a:gd name="T30" fmla="*/ 2147483647 w 1161"/>
              <a:gd name="T31" fmla="*/ 2147483647 h 1177"/>
              <a:gd name="T32" fmla="*/ 2147483647 w 1161"/>
              <a:gd name="T33" fmla="*/ 2147483647 h 1177"/>
              <a:gd name="T34" fmla="*/ 2147483647 w 1161"/>
              <a:gd name="T35" fmla="*/ 2147483647 h 1177"/>
              <a:gd name="T36" fmla="*/ 2147483647 w 1161"/>
              <a:gd name="T37" fmla="*/ 2147483647 h 1177"/>
              <a:gd name="T38" fmla="*/ 2147483647 w 1161"/>
              <a:gd name="T39" fmla="*/ 2147483647 h 1177"/>
              <a:gd name="T40" fmla="*/ 2147483647 w 1161"/>
              <a:gd name="T41" fmla="*/ 2147483647 h 1177"/>
              <a:gd name="T42" fmla="*/ 2147483647 w 1161"/>
              <a:gd name="T43" fmla="*/ 2147483647 h 1177"/>
              <a:gd name="T44" fmla="*/ 2147483647 w 1161"/>
              <a:gd name="T45" fmla="*/ 2147483647 h 1177"/>
              <a:gd name="T46" fmla="*/ 2147483647 w 1161"/>
              <a:gd name="T47" fmla="*/ 2147483647 h 1177"/>
              <a:gd name="T48" fmla="*/ 2147483647 w 1161"/>
              <a:gd name="T49" fmla="*/ 2147483647 h 1177"/>
              <a:gd name="T50" fmla="*/ 2147483647 w 1161"/>
              <a:gd name="T51" fmla="*/ 2147483647 h 1177"/>
              <a:gd name="T52" fmla="*/ 2147483647 w 1161"/>
              <a:gd name="T53" fmla="*/ 2147483647 h 1177"/>
              <a:gd name="T54" fmla="*/ 2147483647 w 1161"/>
              <a:gd name="T55" fmla="*/ 2147483647 h 1177"/>
              <a:gd name="T56" fmla="*/ 2147483647 w 1161"/>
              <a:gd name="T57" fmla="*/ 2147483647 h 1177"/>
              <a:gd name="T58" fmla="*/ 2147483647 w 1161"/>
              <a:gd name="T59" fmla="*/ 2147483647 h 1177"/>
              <a:gd name="T60" fmla="*/ 2147483647 w 1161"/>
              <a:gd name="T61" fmla="*/ 2147483647 h 1177"/>
              <a:gd name="T62" fmla="*/ 2147483647 w 1161"/>
              <a:gd name="T63" fmla="*/ 2147483647 h 1177"/>
              <a:gd name="T64" fmla="*/ 2147483647 w 1161"/>
              <a:gd name="T65" fmla="*/ 2147483647 h 1177"/>
              <a:gd name="T66" fmla="*/ 2147483647 w 1161"/>
              <a:gd name="T67" fmla="*/ 2147483647 h 1177"/>
              <a:gd name="T68" fmla="*/ 2147483647 w 1161"/>
              <a:gd name="T69" fmla="*/ 2147483647 h 1177"/>
              <a:gd name="T70" fmla="*/ 2147483647 w 1161"/>
              <a:gd name="T71" fmla="*/ 2147483647 h 1177"/>
              <a:gd name="T72" fmla="*/ 2147483647 w 1161"/>
              <a:gd name="T73" fmla="*/ 2147483647 h 1177"/>
              <a:gd name="T74" fmla="*/ 2147483647 w 1161"/>
              <a:gd name="T75" fmla="*/ 2147483647 h 1177"/>
              <a:gd name="T76" fmla="*/ 2147483647 w 1161"/>
              <a:gd name="T77" fmla="*/ 2147483647 h 1177"/>
              <a:gd name="T78" fmla="*/ 2147483647 w 1161"/>
              <a:gd name="T79" fmla="*/ 2147483647 h 1177"/>
              <a:gd name="T80" fmla="*/ 2147483647 w 1161"/>
              <a:gd name="T81" fmla="*/ 2147483647 h 1177"/>
              <a:gd name="T82" fmla="*/ 2147483647 w 1161"/>
              <a:gd name="T83" fmla="*/ 2147483647 h 1177"/>
              <a:gd name="T84" fmla="*/ 2147483647 w 1161"/>
              <a:gd name="T85" fmla="*/ 2147483647 h 1177"/>
              <a:gd name="T86" fmla="*/ 2147483647 w 1161"/>
              <a:gd name="T87" fmla="*/ 2147483647 h 1177"/>
              <a:gd name="T88" fmla="*/ 2147483647 w 1161"/>
              <a:gd name="T89" fmla="*/ 2147483647 h 11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1161"/>
              <a:gd name="T136" fmla="*/ 0 h 1177"/>
              <a:gd name="T137" fmla="*/ 1161 w 1161"/>
              <a:gd name="T138" fmla="*/ 1177 h 1177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1161" h="1177">
                <a:moveTo>
                  <a:pt x="0" y="0"/>
                </a:moveTo>
                <a:lnTo>
                  <a:pt x="8" y="16"/>
                </a:lnTo>
                <a:lnTo>
                  <a:pt x="16" y="32"/>
                </a:lnTo>
                <a:lnTo>
                  <a:pt x="24" y="48"/>
                </a:lnTo>
                <a:lnTo>
                  <a:pt x="40" y="56"/>
                </a:lnTo>
                <a:lnTo>
                  <a:pt x="48" y="72"/>
                </a:lnTo>
                <a:lnTo>
                  <a:pt x="64" y="80"/>
                </a:lnTo>
                <a:lnTo>
                  <a:pt x="80" y="96"/>
                </a:lnTo>
                <a:lnTo>
                  <a:pt x="96" y="104"/>
                </a:lnTo>
                <a:lnTo>
                  <a:pt x="112" y="112"/>
                </a:lnTo>
                <a:lnTo>
                  <a:pt x="128" y="120"/>
                </a:lnTo>
                <a:lnTo>
                  <a:pt x="144" y="128"/>
                </a:lnTo>
                <a:lnTo>
                  <a:pt x="160" y="136"/>
                </a:lnTo>
                <a:lnTo>
                  <a:pt x="168" y="152"/>
                </a:lnTo>
                <a:lnTo>
                  <a:pt x="184" y="160"/>
                </a:lnTo>
                <a:lnTo>
                  <a:pt x="192" y="176"/>
                </a:lnTo>
                <a:lnTo>
                  <a:pt x="208" y="184"/>
                </a:lnTo>
                <a:lnTo>
                  <a:pt x="216" y="200"/>
                </a:lnTo>
                <a:lnTo>
                  <a:pt x="232" y="208"/>
                </a:lnTo>
                <a:lnTo>
                  <a:pt x="248" y="216"/>
                </a:lnTo>
                <a:lnTo>
                  <a:pt x="264" y="224"/>
                </a:lnTo>
                <a:lnTo>
                  <a:pt x="280" y="240"/>
                </a:lnTo>
                <a:lnTo>
                  <a:pt x="296" y="248"/>
                </a:lnTo>
                <a:lnTo>
                  <a:pt x="304" y="264"/>
                </a:lnTo>
                <a:lnTo>
                  <a:pt x="352" y="312"/>
                </a:lnTo>
                <a:lnTo>
                  <a:pt x="368" y="328"/>
                </a:lnTo>
                <a:lnTo>
                  <a:pt x="376" y="344"/>
                </a:lnTo>
                <a:lnTo>
                  <a:pt x="392" y="360"/>
                </a:lnTo>
                <a:lnTo>
                  <a:pt x="408" y="368"/>
                </a:lnTo>
                <a:lnTo>
                  <a:pt x="408" y="384"/>
                </a:lnTo>
                <a:lnTo>
                  <a:pt x="424" y="392"/>
                </a:lnTo>
                <a:lnTo>
                  <a:pt x="432" y="408"/>
                </a:lnTo>
                <a:lnTo>
                  <a:pt x="440" y="424"/>
                </a:lnTo>
                <a:lnTo>
                  <a:pt x="456" y="440"/>
                </a:lnTo>
                <a:lnTo>
                  <a:pt x="464" y="456"/>
                </a:lnTo>
                <a:lnTo>
                  <a:pt x="480" y="472"/>
                </a:lnTo>
                <a:lnTo>
                  <a:pt x="496" y="480"/>
                </a:lnTo>
                <a:lnTo>
                  <a:pt x="512" y="488"/>
                </a:lnTo>
                <a:lnTo>
                  <a:pt x="528" y="496"/>
                </a:lnTo>
                <a:lnTo>
                  <a:pt x="544" y="512"/>
                </a:lnTo>
                <a:lnTo>
                  <a:pt x="560" y="520"/>
                </a:lnTo>
                <a:lnTo>
                  <a:pt x="576" y="528"/>
                </a:lnTo>
                <a:lnTo>
                  <a:pt x="584" y="544"/>
                </a:lnTo>
                <a:lnTo>
                  <a:pt x="592" y="560"/>
                </a:lnTo>
                <a:lnTo>
                  <a:pt x="600" y="576"/>
                </a:lnTo>
                <a:lnTo>
                  <a:pt x="608" y="592"/>
                </a:lnTo>
                <a:lnTo>
                  <a:pt x="616" y="608"/>
                </a:lnTo>
                <a:lnTo>
                  <a:pt x="624" y="624"/>
                </a:lnTo>
                <a:lnTo>
                  <a:pt x="632" y="640"/>
                </a:lnTo>
                <a:lnTo>
                  <a:pt x="632" y="656"/>
                </a:lnTo>
                <a:lnTo>
                  <a:pt x="640" y="672"/>
                </a:lnTo>
                <a:lnTo>
                  <a:pt x="648" y="688"/>
                </a:lnTo>
                <a:lnTo>
                  <a:pt x="656" y="704"/>
                </a:lnTo>
                <a:lnTo>
                  <a:pt x="664" y="720"/>
                </a:lnTo>
                <a:lnTo>
                  <a:pt x="680" y="728"/>
                </a:lnTo>
                <a:lnTo>
                  <a:pt x="696" y="736"/>
                </a:lnTo>
                <a:lnTo>
                  <a:pt x="712" y="744"/>
                </a:lnTo>
                <a:lnTo>
                  <a:pt x="720" y="760"/>
                </a:lnTo>
                <a:lnTo>
                  <a:pt x="736" y="768"/>
                </a:lnTo>
                <a:lnTo>
                  <a:pt x="752" y="784"/>
                </a:lnTo>
                <a:lnTo>
                  <a:pt x="768" y="792"/>
                </a:lnTo>
                <a:lnTo>
                  <a:pt x="784" y="808"/>
                </a:lnTo>
                <a:lnTo>
                  <a:pt x="792" y="824"/>
                </a:lnTo>
                <a:lnTo>
                  <a:pt x="808" y="832"/>
                </a:lnTo>
                <a:lnTo>
                  <a:pt x="816" y="848"/>
                </a:lnTo>
                <a:lnTo>
                  <a:pt x="824" y="864"/>
                </a:lnTo>
                <a:lnTo>
                  <a:pt x="840" y="880"/>
                </a:lnTo>
                <a:lnTo>
                  <a:pt x="848" y="896"/>
                </a:lnTo>
                <a:lnTo>
                  <a:pt x="864" y="912"/>
                </a:lnTo>
                <a:lnTo>
                  <a:pt x="880" y="920"/>
                </a:lnTo>
                <a:lnTo>
                  <a:pt x="896" y="928"/>
                </a:lnTo>
                <a:lnTo>
                  <a:pt x="912" y="936"/>
                </a:lnTo>
                <a:lnTo>
                  <a:pt x="928" y="944"/>
                </a:lnTo>
                <a:lnTo>
                  <a:pt x="944" y="960"/>
                </a:lnTo>
                <a:lnTo>
                  <a:pt x="960" y="968"/>
                </a:lnTo>
                <a:lnTo>
                  <a:pt x="976" y="992"/>
                </a:lnTo>
                <a:lnTo>
                  <a:pt x="992" y="992"/>
                </a:lnTo>
                <a:lnTo>
                  <a:pt x="1000" y="1008"/>
                </a:lnTo>
                <a:lnTo>
                  <a:pt x="1016" y="1016"/>
                </a:lnTo>
                <a:lnTo>
                  <a:pt x="1024" y="1032"/>
                </a:lnTo>
                <a:lnTo>
                  <a:pt x="1040" y="1048"/>
                </a:lnTo>
                <a:lnTo>
                  <a:pt x="1048" y="1064"/>
                </a:lnTo>
                <a:lnTo>
                  <a:pt x="1064" y="1072"/>
                </a:lnTo>
                <a:lnTo>
                  <a:pt x="1072" y="1088"/>
                </a:lnTo>
                <a:lnTo>
                  <a:pt x="1088" y="1104"/>
                </a:lnTo>
                <a:lnTo>
                  <a:pt x="1104" y="1112"/>
                </a:lnTo>
                <a:lnTo>
                  <a:pt x="1120" y="1120"/>
                </a:lnTo>
                <a:lnTo>
                  <a:pt x="1136" y="1136"/>
                </a:lnTo>
                <a:lnTo>
                  <a:pt x="1152" y="1144"/>
                </a:lnTo>
                <a:lnTo>
                  <a:pt x="1160" y="1160"/>
                </a:lnTo>
                <a:lnTo>
                  <a:pt x="1160" y="1176"/>
                </a:lnTo>
              </a:path>
            </a:pathLst>
          </a:custGeom>
          <a:noFill/>
          <a:ln w="28575" cap="rnd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3029919" y="3335295"/>
            <a:ext cx="6719975" cy="3084596"/>
            <a:chOff x="1564911" y="2863092"/>
            <a:chExt cx="5039981" cy="2313447"/>
          </a:xfrm>
        </p:grpSpPr>
        <p:sp>
          <p:nvSpPr>
            <p:cNvPr id="34" name="Line 9"/>
            <p:cNvSpPr>
              <a:spLocks noChangeShapeType="1"/>
            </p:cNvSpPr>
            <p:nvPr/>
          </p:nvSpPr>
          <p:spPr bwMode="auto">
            <a:xfrm>
              <a:off x="2405056" y="4541898"/>
              <a:ext cx="4199836" cy="0"/>
            </a:xfrm>
            <a:prstGeom prst="line">
              <a:avLst/>
            </a:prstGeom>
            <a:noFill/>
            <a:ln w="50800">
              <a:solidFill>
                <a:srgbClr val="11576A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0" name="Line 5"/>
            <p:cNvSpPr>
              <a:spLocks noChangeShapeType="1"/>
            </p:cNvSpPr>
            <p:nvPr/>
          </p:nvSpPr>
          <p:spPr bwMode="auto">
            <a:xfrm>
              <a:off x="2416477" y="2863092"/>
              <a:ext cx="0" cy="1701647"/>
            </a:xfrm>
            <a:prstGeom prst="line">
              <a:avLst/>
            </a:prstGeom>
            <a:noFill/>
            <a:ln w="50800">
              <a:solidFill>
                <a:srgbClr val="0E4DC8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sp>
          <p:nvSpPr>
            <p:cNvPr id="31" name="Rectangle 6"/>
            <p:cNvSpPr>
              <a:spLocks noChangeArrowheads="1"/>
            </p:cNvSpPr>
            <p:nvPr/>
          </p:nvSpPr>
          <p:spPr bwMode="auto">
            <a:xfrm>
              <a:off x="1928794" y="2924477"/>
              <a:ext cx="494125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0" hangingPunct="0"/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1.0</a:t>
              </a:r>
            </a:p>
          </p:txBody>
        </p:sp>
        <p:sp>
          <p:nvSpPr>
            <p:cNvPr id="32" name="Rectangle 7"/>
            <p:cNvSpPr>
              <a:spLocks noChangeArrowheads="1"/>
            </p:cNvSpPr>
            <p:nvPr/>
          </p:nvSpPr>
          <p:spPr bwMode="auto">
            <a:xfrm>
              <a:off x="1564911" y="3216104"/>
              <a:ext cx="799496" cy="582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algn="ctr" eaLnBrk="0" hangingPunct="0"/>
              <a:r>
                <a:rPr lang="en-US" altLang="zh-CN" sz="2133" b="1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</a:p>
            <a:p>
              <a:pPr algn="ctr" eaLnBrk="0" hangingPunct="0"/>
              <a:r>
                <a:rPr lang="zh-CN" altLang="en-US" sz="2133" b="1" dirty="0">
                  <a:solidFill>
                    <a:srgbClr val="0E4DC8"/>
                  </a:solidFill>
                  <a:latin typeface="微软雅黑" pitchFamily="34" charset="-122"/>
                  <a:ea typeface="微软雅黑" pitchFamily="34" charset="-122"/>
                </a:rPr>
                <a:t>利用率</a:t>
              </a:r>
              <a:endParaRPr lang="en-US" altLang="zh-CN" sz="2133" b="1" dirty="0">
                <a:solidFill>
                  <a:srgbClr val="0E4DC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Rectangle 8"/>
            <p:cNvSpPr>
              <a:spLocks noChangeArrowheads="1"/>
            </p:cNvSpPr>
            <p:nvPr/>
          </p:nvSpPr>
          <p:spPr bwMode="auto">
            <a:xfrm>
              <a:off x="3828553" y="4889841"/>
              <a:ext cx="1210666" cy="286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zh-CN" altLang="en-US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并发进程数</a:t>
              </a:r>
              <a:endParaRPr lang="en-US" altLang="zh-CN" sz="2133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089459" y="3335295"/>
            <a:ext cx="1153465" cy="2268863"/>
            <a:chOff x="6109565" y="2863092"/>
            <a:chExt cx="865099" cy="1701647"/>
          </a:xfrm>
        </p:grpSpPr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6139543" y="2863092"/>
              <a:ext cx="0" cy="1701647"/>
            </a:xfrm>
            <a:prstGeom prst="line">
              <a:avLst/>
            </a:prstGeom>
            <a:noFill/>
            <a:ln w="50800">
              <a:solidFill>
                <a:srgbClr val="00B05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  <p:grpSp>
          <p:nvGrpSpPr>
            <p:cNvPr id="25" name="Group 20"/>
            <p:cNvGrpSpPr>
              <a:grpSpLocks/>
            </p:cNvGrpSpPr>
            <p:nvPr/>
          </p:nvGrpSpPr>
          <p:grpSpPr bwMode="auto">
            <a:xfrm>
              <a:off x="6198073" y="3248569"/>
              <a:ext cx="776591" cy="582443"/>
              <a:chOff x="4553" y="1094"/>
              <a:chExt cx="544" cy="408"/>
            </a:xfrm>
          </p:grpSpPr>
          <p:sp>
            <p:nvSpPr>
              <p:cNvPr id="27" name="Rectangle 21"/>
              <p:cNvSpPr>
                <a:spLocks noChangeArrowheads="1"/>
              </p:cNvSpPr>
              <p:nvPr/>
            </p:nvSpPr>
            <p:spPr bwMode="auto">
              <a:xfrm>
                <a:off x="4553" y="1094"/>
                <a:ext cx="544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20649" tIns="59267" rIns="120649" bIns="59267">
                <a:spAutoFit/>
              </a:bodyPr>
              <a:lstStyle/>
              <a:p>
                <a:pPr eaLnBrk="0" hangingPunct="0"/>
                <a:r>
                  <a:rPr lang="en-US" altLang="zh-CN" sz="2133" b="1" dirty="0">
                    <a:solidFill>
                      <a:srgbClr val="00B050"/>
                    </a:solidFill>
                    <a:latin typeface="微软雅黑" pitchFamily="34" charset="-122"/>
                    <a:ea typeface="微软雅黑" pitchFamily="34" charset="-122"/>
                  </a:rPr>
                  <a:t>MTBF</a:t>
                </a:r>
              </a:p>
              <a:p>
                <a:pPr eaLnBrk="0" hangingPunct="0"/>
                <a:r>
                  <a:rPr lang="en-US" altLang="zh-CN" sz="2133" b="1" dirty="0">
                    <a:solidFill>
                      <a:srgbClr val="00B050"/>
                    </a:solidFill>
                    <a:latin typeface="微软雅黑" pitchFamily="34" charset="-122"/>
                    <a:ea typeface="微软雅黑" pitchFamily="34" charset="-122"/>
                  </a:rPr>
                  <a:t>PFST</a:t>
                </a:r>
              </a:p>
            </p:txBody>
          </p: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>
                <a:off x="4575" y="1288"/>
                <a:ext cx="448" cy="0"/>
              </a:xfrm>
              <a:prstGeom prst="line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</p:grp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109565" y="2924477"/>
              <a:ext cx="494125" cy="335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0649" tIns="59267" rIns="120649" bIns="59267">
              <a:spAutoFit/>
            </a:bodyPr>
            <a:lstStyle/>
            <a:p>
              <a:pPr eaLnBrk="0" hangingPunct="0"/>
              <a:r>
                <a:rPr lang="en-US" altLang="zh-CN" sz="2133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1.0</a:t>
              </a:r>
            </a:p>
          </p:txBody>
        </p:sp>
      </p:grpSp>
      <p:sp>
        <p:nvSpPr>
          <p:cNvPr id="35" name="TextBox 8"/>
          <p:cNvSpPr txBox="1"/>
          <p:nvPr/>
        </p:nvSpPr>
        <p:spPr>
          <a:xfrm>
            <a:off x="864511" y="5723268"/>
            <a:ext cx="5008893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 defTabSz="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zh-CN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MPL-multiprogramming level</a:t>
            </a:r>
          </a:p>
        </p:txBody>
      </p:sp>
      <p:sp>
        <p:nvSpPr>
          <p:cNvPr id="36" name="TextBox 8"/>
          <p:cNvSpPr txBox="1"/>
          <p:nvPr/>
        </p:nvSpPr>
        <p:spPr>
          <a:xfrm>
            <a:off x="864511" y="6133571"/>
            <a:ext cx="5008893" cy="7244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57189" defTabSz="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MTBF</a:t>
            </a:r>
            <a:r>
              <a:rPr lang="en-US" altLang="zh-CN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mean time between page faults</a:t>
            </a:r>
            <a:endParaRPr lang="en-US" altLang="zh-CN" sz="18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457189" defTabSz="0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PFST</a:t>
            </a:r>
            <a:r>
              <a:rPr lang="en-US" altLang="zh-CN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8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page fault service time</a:t>
            </a:r>
          </a:p>
        </p:txBody>
      </p:sp>
      <p:sp>
        <p:nvSpPr>
          <p:cNvPr id="38" name="内容占位符 37">
            <a:extLst>
              <a:ext uri="{FF2B5EF4-FFF2-40B4-BE49-F238E27FC236}">
                <a16:creationId xmlns:a16="http://schemas.microsoft.com/office/drawing/2014/main" id="{151B69E6-7652-4889-BE71-9B54686C65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1826141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负载控制</a:t>
            </a:r>
          </a:p>
        </p:txBody>
      </p:sp>
      <p:sp>
        <p:nvSpPr>
          <p:cNvPr id="41" name="文本占位符 1">
            <a:extLst>
              <a:ext uri="{FF2B5EF4-FFF2-40B4-BE49-F238E27FC236}">
                <a16:creationId xmlns:a16="http://schemas.microsoft.com/office/drawing/2014/main" id="{DC354ED5-0FE2-4DC2-B4CC-39125FFDF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42" name="文本占位符 2">
            <a:extLst>
              <a:ext uri="{FF2B5EF4-FFF2-40B4-BE49-F238E27FC236}">
                <a16:creationId xmlns:a16="http://schemas.microsoft.com/office/drawing/2014/main" id="{D7A6832B-497B-4641-8723-66F06DA75A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43" name="文本占位符 3">
            <a:extLst>
              <a:ext uri="{FF2B5EF4-FFF2-40B4-BE49-F238E27FC236}">
                <a16:creationId xmlns:a16="http://schemas.microsoft.com/office/drawing/2014/main" id="{C5A2043C-AD0E-45B6-BB37-19AB8B755B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44" name="文本占位符 4">
            <a:extLst>
              <a:ext uri="{FF2B5EF4-FFF2-40B4-BE49-F238E27FC236}">
                <a16:creationId xmlns:a16="http://schemas.microsoft.com/office/drawing/2014/main" id="{0FF6EA4A-62E9-43A8-9134-5A889ABBD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45" name="文本占位符 5">
            <a:extLst>
              <a:ext uri="{FF2B5EF4-FFF2-40B4-BE49-F238E27FC236}">
                <a16:creationId xmlns:a16="http://schemas.microsoft.com/office/drawing/2014/main" id="{65758BB9-5D48-4991-AF97-82EDBF2F5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35" grpId="0"/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7A790978-7658-4344-82C0-ECDE945878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	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某进程访问页面的序列如下图所示，若工作集的窗口大小为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，则在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时刻的工作集为（      ）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342900" indent="-342900" algn="ctr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…,1,3,4,5,6,0,3,2,3,2,  0,4,0,3,2,9,2,1,…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885E85-70E1-4874-925A-B78244E3B69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36576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{6,0,3,2}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726A2C-08A1-4A91-9607-6879CA93F30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62775" y="3643313"/>
            <a:ext cx="36576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{2,3,0,4}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FB228E-A7BD-4ABC-93B1-F9917996745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36576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{0,4,3,2,9}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1C303B-28F4-4DDA-8500-BC33028587B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962775" y="4500563"/>
            <a:ext cx="36576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{4,5,6,0,3,2}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47BCCE4-D9CC-4351-A67D-A7388D66C4A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9A53A0C-57D9-4A8F-A4AD-3B6D102E3E1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096000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469C69D-82CF-460C-A64B-86E265FA13D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6A03543-2ABF-4F81-9F06-6C05E9BFDF3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096000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E08B848-FBB0-44AF-B9B8-E75A6F6E47C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E04523BF-72D7-46CD-9890-F7A96503F393}"/>
              </a:ext>
            </a:extLst>
          </p:cNvPr>
          <p:cNvCxnSpPr/>
          <p:nvPr/>
        </p:nvCxnSpPr>
        <p:spPr>
          <a:xfrm>
            <a:off x="2558265" y="2778125"/>
            <a:ext cx="702752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79569F2-6AD7-4C17-8024-65ECEA7906EB}"/>
              </a:ext>
            </a:extLst>
          </p:cNvPr>
          <p:cNvCxnSpPr/>
          <p:nvPr/>
        </p:nvCxnSpPr>
        <p:spPr>
          <a:xfrm flipV="1">
            <a:off x="6482993" y="2434975"/>
            <a:ext cx="0" cy="51370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8DC03DB4-EC96-46E4-88EF-5978DB80B0FC}"/>
              </a:ext>
            </a:extLst>
          </p:cNvPr>
          <p:cNvSpPr txBox="1"/>
          <p:nvPr/>
        </p:nvSpPr>
        <p:spPr>
          <a:xfrm>
            <a:off x="6353175" y="2803476"/>
            <a:ext cx="27764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 dirty="0"/>
              <a:t>t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F9296E2-394F-4C48-98CA-0C90D89D662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20" name="TitleBackground">
              <a:extLst>
                <a:ext uri="{FF2B5EF4-FFF2-40B4-BE49-F238E27FC236}">
                  <a16:creationId xmlns:a16="http://schemas.microsoft.com/office/drawing/2014/main" id="{886935B9-AB1B-40CC-9415-E170337C62A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ColorBlock">
              <a:extLst>
                <a:ext uri="{FF2B5EF4-FFF2-40B4-BE49-F238E27FC236}">
                  <a16:creationId xmlns:a16="http://schemas.microsoft.com/office/drawing/2014/main" id="{9566F4BE-D5FD-4773-A638-14DB19F2844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TypeText">
              <a:extLst>
                <a:ext uri="{FF2B5EF4-FFF2-40B4-BE49-F238E27FC236}">
                  <a16:creationId xmlns:a16="http://schemas.microsoft.com/office/drawing/2014/main" id="{470E4098-34D8-40A8-8BEE-BB3AE86A7B1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B4EE0289-F72A-45F6-920A-DAA96DF45432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2A71C4E-C0E1-455E-9A81-7404AB379C7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69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D1923E8-4A18-41F5-BFC5-606D8B9F1E0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3308349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当系统发生抖动时，可采取的有效措施是（    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撤销部分进程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增加磁盘交换区的内容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提高用户进程的优先级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D3F4AD6-BA20-4BA2-A7C3-93271018787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3978275"/>
            <a:ext cx="3530885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6357C7-71E7-4C73-8917-EC77005267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62775" y="3978275"/>
            <a:ext cx="3530885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B1F298-1D17-495D-AF8D-9F25BC6E9F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757737"/>
            <a:ext cx="3530885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1719043-2862-431D-8728-FFE937F7351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962775" y="4757737"/>
            <a:ext cx="3530885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3811ADA-48CD-41D5-9E00-F3B29B9768C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404256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69EE6AB-F349-487B-B83E-855290195C0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096000" y="404256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AD23C00-7F3E-443D-A105-BF39860EA16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82203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E58C93F-576F-4331-8333-3B30447D3F0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096000" y="482203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2F65AC7-1E55-4A87-A4AF-4AF62EEBB0E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A341B0-91BC-4203-8DC0-5CE7C1EFEA2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20" name="TitleBackground">
              <a:extLst>
                <a:ext uri="{FF2B5EF4-FFF2-40B4-BE49-F238E27FC236}">
                  <a16:creationId xmlns:a16="http://schemas.microsoft.com/office/drawing/2014/main" id="{2AECD62D-B20C-427B-B12B-86B349C5027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ColorBlock">
              <a:extLst>
                <a:ext uri="{FF2B5EF4-FFF2-40B4-BE49-F238E27FC236}">
                  <a16:creationId xmlns:a16="http://schemas.microsoft.com/office/drawing/2014/main" id="{70D9B51A-47EA-442D-A049-14165714DDD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TypeText">
              <a:extLst>
                <a:ext uri="{FF2B5EF4-FFF2-40B4-BE49-F238E27FC236}">
                  <a16:creationId xmlns:a16="http://schemas.microsoft.com/office/drawing/2014/main" id="{6E9FD361-D63A-4966-889F-2F291A924A4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23" name="TipText">
              <a:extLst>
                <a:ext uri="{FF2B5EF4-FFF2-40B4-BE49-F238E27FC236}">
                  <a16:creationId xmlns:a16="http://schemas.microsoft.com/office/drawing/2014/main" id="{C19CB8D1-1A35-4A3A-A98F-E59A008E372C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3EE41B19-03C8-43D6-8B60-7EBD923A233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808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C4C4A5-B4F9-4580-B8F6-1B7199EFFAA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已知系统为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位实地址，采用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48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位虚拟地址，页面大小为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4KB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页表项大小为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8B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，假设系统使用纯页式存储，则要采用（   ）级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页表，页内偏移为（       ）位。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1667DC-4903-4F9B-8E75-037420FBE85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3,12	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388522-B500-4462-A0A6-39B0E7290D9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3,14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43BD5F-326E-4B09-A6EA-B3EB6D35785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4,12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E9CE5B-3020-44D5-9C8D-9AD06B7E93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4,14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8F99239-ED14-4243-B6C8-16CEC1BD46D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26845A7-BF52-4C1F-8EED-41B298DD091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6E01AEB-34EB-4868-8DB0-D807971D00C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2F1F455-04D4-4E1D-B62D-B569A142F92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5E296B8-F682-4DA5-83E1-D16A264F4EC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516FBBA-5023-4B20-B1D9-9C76EBA3D77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17BC5A6-E38C-477B-BCA9-8153A028BEF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E1207ABD-F2DD-4999-AEF4-C419722B58A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FC869786-753C-4CE8-AD24-EDED150ED71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55CE95A1-1B5E-439D-847C-DB1B5748A9B1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6213026-475B-4EAD-A722-A03F47A4AD50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7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C21786-2A5E-41C7-ACA6-7BC7A7856768}"/>
              </a:ext>
            </a:extLst>
          </p:cNvPr>
          <p:cNvSpPr txBox="1"/>
          <p:nvPr/>
        </p:nvSpPr>
        <p:spPr>
          <a:xfrm>
            <a:off x="206472" y="4152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9B4809-922D-4FF6-AC13-FE76CD66D736}"/>
              </a:ext>
            </a:extLst>
          </p:cNvPr>
          <p:cNvSpPr txBox="1"/>
          <p:nvPr/>
        </p:nvSpPr>
        <p:spPr>
          <a:xfrm>
            <a:off x="1092858" y="2792099"/>
            <a:ext cx="286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内存管理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0635E1-1FB7-45CA-A5E0-5123363E8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56" y="-5098"/>
            <a:ext cx="9791042" cy="68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85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E3EE8C-5ABC-4A7A-BBFE-8BA19DC35F5A}"/>
              </a:ext>
            </a:extLst>
          </p:cNvPr>
          <p:cNvSpPr txBox="1"/>
          <p:nvPr/>
        </p:nvSpPr>
        <p:spPr>
          <a:xfrm>
            <a:off x="206472" y="41525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F3E901-868D-42EB-A351-3283CB37CF69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1417060" y="615309"/>
            <a:ext cx="2688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50C3C01-CC0B-4F97-8F6A-B5AAB2D42F75}"/>
              </a:ext>
            </a:extLst>
          </p:cNvPr>
          <p:cNvSpPr txBox="1"/>
          <p:nvPr/>
        </p:nvSpPr>
        <p:spPr>
          <a:xfrm>
            <a:off x="1685924" y="353699"/>
            <a:ext cx="286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内存管理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947726-98E7-4334-9A1E-230A068411F5}"/>
              </a:ext>
            </a:extLst>
          </p:cNvPr>
          <p:cNvSpPr txBox="1"/>
          <p:nvPr/>
        </p:nvSpPr>
        <p:spPr>
          <a:xfrm>
            <a:off x="206471" y="1081859"/>
            <a:ext cx="11818751" cy="556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 ）程序执行的完整过程（包括编译、连接、装入执行），静态装入与动态装入，物理地址与逻辑地址，交换与覆盖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）连续内存分配方式与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种非连续内存分配方式（分页、分段、段页式），内部碎片与外部碎片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★ ）分页管理方式中的逻辑地址结构、页表、访存过程及访存有效时间、快表与多级页表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）虚拟内存与三种虚拟内存管理方式（请求分页、请求分段、请求段页式），每种方式的特点及其之间的区别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（★ ★ ★ ★ ）请求分页管理方式中的逻辑地址结构，页表结构，访存过程，访存有效时间以及几种页面置换算法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3205206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" y="3"/>
            <a:ext cx="12191999" cy="2624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62470"/>
            <a:ext cx="12192000" cy="3522133"/>
          </a:xfrm>
          <a:prstGeom prst="rect">
            <a:avLst/>
          </a:prstGeom>
          <a:blipFill>
            <a:blip r:embed="rId2"/>
            <a:srcRect/>
            <a:stretch>
              <a:fillRect t="1" b="-8270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5D4137-B261-4CB4-AD1B-E3716D4B8E90}"/>
              </a:ext>
            </a:extLst>
          </p:cNvPr>
          <p:cNvSpPr txBox="1"/>
          <p:nvPr/>
        </p:nvSpPr>
        <p:spPr>
          <a:xfrm>
            <a:off x="4954025" y="3903131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下一章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68DB53-709C-4F99-B4F2-84178504F757}"/>
              </a:ext>
            </a:extLst>
          </p:cNvPr>
          <p:cNvSpPr txBox="1"/>
          <p:nvPr/>
        </p:nvSpPr>
        <p:spPr>
          <a:xfrm>
            <a:off x="3832286" y="5868319"/>
            <a:ext cx="4516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主讲教师：张志超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授课班级：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2019NIIT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6726FB8-ACC0-4F67-9A12-15EB233C359E}"/>
              </a:ext>
            </a:extLst>
          </p:cNvPr>
          <p:cNvSpPr/>
          <p:nvPr/>
        </p:nvSpPr>
        <p:spPr>
          <a:xfrm>
            <a:off x="4607775" y="6402345"/>
            <a:ext cx="2965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2021-2022 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311BE58-468C-48EC-8F40-28EDE8F0A396}"/>
              </a:ext>
            </a:extLst>
          </p:cNvPr>
          <p:cNvCxnSpPr>
            <a:cxnSpLocks/>
          </p:cNvCxnSpPr>
          <p:nvPr/>
        </p:nvCxnSpPr>
        <p:spPr>
          <a:xfrm>
            <a:off x="4344083" y="4878699"/>
            <a:ext cx="341002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0FAF5C6-BCF5-4711-9314-2CC6E32718BB}"/>
              </a:ext>
            </a:extLst>
          </p:cNvPr>
          <p:cNvSpPr txBox="1"/>
          <p:nvPr/>
        </p:nvSpPr>
        <p:spPr>
          <a:xfrm>
            <a:off x="4313889" y="5050344"/>
            <a:ext cx="354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文件管理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90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58850" y="1784572"/>
            <a:ext cx="8763060" cy="1271827"/>
            <a:chOff x="857224" y="929082"/>
            <a:chExt cx="6572295" cy="953870"/>
          </a:xfrm>
        </p:grpSpPr>
        <p:sp>
          <p:nvSpPr>
            <p:cNvPr id="10" name="TextBox 9"/>
            <p:cNvSpPr txBox="1"/>
            <p:nvPr/>
          </p:nvSpPr>
          <p:spPr>
            <a:xfrm>
              <a:off x="1188132" y="929082"/>
              <a:ext cx="3005158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功能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8534" y="1287404"/>
              <a:ext cx="5990985" cy="59554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2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当出现缺页异常，需调入新页面而内存已满时，置换算法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选择被置换的物理页面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57224" y="929082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7" name="图片 4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1358842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3" name="组合 2"/>
          <p:cNvGrpSpPr/>
          <p:nvPr/>
        </p:nvGrpSpPr>
        <p:grpSpPr>
          <a:xfrm>
            <a:off x="1458850" y="3193140"/>
            <a:ext cx="6970231" cy="1268121"/>
            <a:chOff x="844524" y="1858908"/>
            <a:chExt cx="5227673" cy="951091"/>
          </a:xfrm>
        </p:grpSpPr>
        <p:sp>
          <p:nvSpPr>
            <p:cNvPr id="18" name="TextBox 17"/>
            <p:cNvSpPr txBox="1"/>
            <p:nvPr/>
          </p:nvSpPr>
          <p:spPr>
            <a:xfrm>
              <a:off x="1175432" y="1858908"/>
              <a:ext cx="3005158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设计目标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44524" y="1858908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38535" y="2177998"/>
              <a:ext cx="370497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尽可能</a:t>
              </a:r>
              <a:r>
                <a:rPr lang="zh-CN" altLang="en-US" sz="2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减少页面的调入调出次数</a:t>
              </a:r>
              <a:endPara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50" name="图片 4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229229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1" name="TextBox 50"/>
            <p:cNvSpPr txBox="1"/>
            <p:nvPr/>
          </p:nvSpPr>
          <p:spPr>
            <a:xfrm>
              <a:off x="1438534" y="2463750"/>
              <a:ext cx="4633663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把未来不再访问或短期内不访问的页面调出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52" name="图片 5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2578051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4" name="组合 3"/>
          <p:cNvGrpSpPr/>
          <p:nvPr/>
        </p:nvGrpSpPr>
        <p:grpSpPr>
          <a:xfrm>
            <a:off x="1441917" y="4643601"/>
            <a:ext cx="5436348" cy="2002609"/>
            <a:chOff x="844524" y="2774902"/>
            <a:chExt cx="4077261" cy="1501957"/>
          </a:xfrm>
        </p:grpSpPr>
        <p:sp>
          <p:nvSpPr>
            <p:cNvPr id="19" name="TextBox 18"/>
            <p:cNvSpPr txBox="1"/>
            <p:nvPr/>
          </p:nvSpPr>
          <p:spPr>
            <a:xfrm>
              <a:off x="1163085" y="2774902"/>
              <a:ext cx="375870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页面锁定</a:t>
              </a:r>
              <a:r>
                <a:rPr lang="en-US" altLang="zh-CN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(frame locking)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4524" y="2774902"/>
              <a:ext cx="433390" cy="3770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38535" y="3073354"/>
              <a:ext cx="334778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描述必须常驻内存的逻辑页面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54" name="图片 5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318765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5" name="TextBox 54"/>
            <p:cNvSpPr txBox="1"/>
            <p:nvPr/>
          </p:nvSpPr>
          <p:spPr>
            <a:xfrm>
              <a:off x="1438535" y="3359106"/>
              <a:ext cx="334778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操作系统的关键部分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56" name="图片 5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347340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7" name="TextBox 56"/>
            <p:cNvSpPr txBox="1"/>
            <p:nvPr/>
          </p:nvSpPr>
          <p:spPr>
            <a:xfrm>
              <a:off x="1438535" y="3644858"/>
              <a:ext cx="334778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要求响应速度的代码和数据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58" name="图片 5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3759159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9" name="TextBox 58"/>
            <p:cNvSpPr txBox="1"/>
            <p:nvPr/>
          </p:nvSpPr>
          <p:spPr>
            <a:xfrm>
              <a:off x="1438535" y="3930610"/>
              <a:ext cx="334778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charset="0"/>
                </a:rPr>
                <a:t>页表中的锁定标志位(lock bit)</a:t>
              </a:r>
            </a:p>
          </p:txBody>
        </p:sp>
        <p:pic>
          <p:nvPicPr>
            <p:cNvPr id="60" name="图片 5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4044911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E6FBC18D-5C9E-4651-AACF-0D46222ACA0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4288353" cy="11069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置换算法的功能和目标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2" name="文本占位符 1">
            <a:extLst>
              <a:ext uri="{FF2B5EF4-FFF2-40B4-BE49-F238E27FC236}">
                <a16:creationId xmlns:a16="http://schemas.microsoft.com/office/drawing/2014/main" id="{DF23A81C-C701-4C5B-BAFE-AFF180D61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9B073198-0074-4D24-B0BF-95C760232C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4" name="文本占位符 3">
            <a:extLst>
              <a:ext uri="{FF2B5EF4-FFF2-40B4-BE49-F238E27FC236}">
                <a16:creationId xmlns:a16="http://schemas.microsoft.com/office/drawing/2014/main" id="{AB2135BF-03D5-4245-9160-B7F828458A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id="{0957FBE4-2323-4DB6-9671-58791A2E33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7" name="文本占位符 5">
            <a:extLst>
              <a:ext uri="{FF2B5EF4-FFF2-40B4-BE49-F238E27FC236}">
                <a16:creationId xmlns:a16="http://schemas.microsoft.com/office/drawing/2014/main" id="{41388002-16FA-4213-8429-D4A689E2A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44386" y="1750906"/>
            <a:ext cx="5238787" cy="502766"/>
            <a:chOff x="857224" y="760855"/>
            <a:chExt cx="3929090" cy="377074"/>
          </a:xfrm>
        </p:grpSpPr>
        <p:sp>
          <p:nvSpPr>
            <p:cNvPr id="10" name="TextBox 9"/>
            <p:cNvSpPr txBox="1"/>
            <p:nvPr/>
          </p:nvSpPr>
          <p:spPr>
            <a:xfrm>
              <a:off x="1188132" y="760855"/>
              <a:ext cx="3598182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记录进程访问内存的页面轨迹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57224" y="760855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33734" y="2228670"/>
            <a:ext cx="8173713" cy="1200330"/>
            <a:chOff x="1299234" y="1119177"/>
            <a:chExt cx="6130285" cy="900247"/>
          </a:xfrm>
        </p:grpSpPr>
        <p:sp>
          <p:nvSpPr>
            <p:cNvPr id="36" name="TextBox 35"/>
            <p:cNvSpPr txBox="1"/>
            <p:nvPr/>
          </p:nvSpPr>
          <p:spPr>
            <a:xfrm>
              <a:off x="1438534" y="1119177"/>
              <a:ext cx="5990985" cy="9002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举例: 虚拟地址访问用(页号, 位移)表示</a:t>
              </a:r>
            </a:p>
            <a:p>
              <a:pPr marL="829713" lvl="2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(3,0),  (1,9),  (4,1),  (2,1),  (5,3),  (2,0),  (1,9),  (2,4),  (3,1),  (4,8)</a:t>
              </a:r>
            </a:p>
          </p:txBody>
        </p:sp>
        <p:pic>
          <p:nvPicPr>
            <p:cNvPr id="47" name="图片 4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1190615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4" name="组合 3"/>
          <p:cNvGrpSpPr/>
          <p:nvPr/>
        </p:nvGrpSpPr>
        <p:grpSpPr>
          <a:xfrm>
            <a:off x="1933733" y="3371678"/>
            <a:ext cx="6840205" cy="1200330"/>
            <a:chOff x="1299234" y="1976433"/>
            <a:chExt cx="5130154" cy="900247"/>
          </a:xfrm>
        </p:grpSpPr>
        <p:sp>
          <p:nvSpPr>
            <p:cNvPr id="51" name="TextBox 50"/>
            <p:cNvSpPr txBox="1"/>
            <p:nvPr/>
          </p:nvSpPr>
          <p:spPr>
            <a:xfrm>
              <a:off x="1438534" y="1976433"/>
              <a:ext cx="4990854" cy="90024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对应的页面轨迹</a:t>
              </a:r>
            </a:p>
            <a:p>
              <a:pPr marL="0" lvl="2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3, 1, 4, 2, 5, 2, 1, 2, 3, 4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2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替换如 c, a, d, b, e, b, a, b, c, d</a:t>
              </a:r>
            </a:p>
          </p:txBody>
        </p:sp>
        <p:pic>
          <p:nvPicPr>
            <p:cNvPr id="52" name="图片 5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2090734"/>
              <a:ext cx="151066" cy="148997"/>
            </a:xfrm>
            <a:prstGeom prst="rect">
              <a:avLst/>
            </a:prstGeom>
            <a:effectLst/>
          </p:spPr>
        </p:pic>
      </p:grpSp>
      <p:grpSp>
        <p:nvGrpSpPr>
          <p:cNvPr id="5" name="组合 4"/>
          <p:cNvGrpSpPr/>
          <p:nvPr/>
        </p:nvGrpSpPr>
        <p:grpSpPr>
          <a:xfrm>
            <a:off x="1344386" y="4836306"/>
            <a:ext cx="7351235" cy="1261772"/>
            <a:chOff x="844524" y="2833689"/>
            <a:chExt cx="5513426" cy="946329"/>
          </a:xfrm>
        </p:grpSpPr>
        <p:sp>
          <p:nvSpPr>
            <p:cNvPr id="19" name="TextBox 18"/>
            <p:cNvSpPr txBox="1"/>
            <p:nvPr/>
          </p:nvSpPr>
          <p:spPr>
            <a:xfrm>
              <a:off x="1163085" y="2833689"/>
              <a:ext cx="3758700" cy="3616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667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评价方法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4524" y="2833689"/>
              <a:ext cx="433390" cy="3770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457189" indent="-457189">
                <a:spcBef>
                  <a:spcPct val="20000"/>
                </a:spcBef>
              </a:pPr>
              <a:r>
                <a:rPr lang="zh-CN" altLang="en-US" sz="2667" b="1" dirty="0">
                  <a:solidFill>
                    <a:srgbClr val="11576A"/>
                  </a:solidFill>
                  <a:latin typeface="华文宋体" panose="02010600040101010101" pitchFamily="2" charset="-122"/>
                  <a:ea typeface="华文宋体" panose="02010600040101010101" pitchFamily="2" charset="-122"/>
                </a:rPr>
                <a:t>■</a:t>
              </a:r>
              <a:endPara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38534" y="3148017"/>
              <a:ext cx="4919416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spcBef>
                  <a:spcPct val="40000"/>
                </a:spcBef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模拟页面置换行为，记录产生缺页的次数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charset="0"/>
              </a:endParaRPr>
            </a:p>
          </p:txBody>
        </p:sp>
        <p:pic>
          <p:nvPicPr>
            <p:cNvPr id="54" name="图片 5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3262318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55" name="TextBox 54"/>
            <p:cNvSpPr txBox="1"/>
            <p:nvPr/>
          </p:nvSpPr>
          <p:spPr>
            <a:xfrm>
              <a:off x="1438535" y="3433769"/>
              <a:ext cx="3347780" cy="34624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/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更少的缺页, 更好的性能</a:t>
              </a:r>
            </a:p>
          </p:txBody>
        </p:sp>
        <p:pic>
          <p:nvPicPr>
            <p:cNvPr id="56" name="图片 5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34" y="3548070"/>
              <a:ext cx="151066" cy="148997"/>
            </a:xfrm>
            <a:prstGeom prst="rect">
              <a:avLst/>
            </a:prstGeom>
            <a:effectLst/>
          </p:spPr>
        </p:pic>
      </p:grp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63DB53A4-D137-43E1-99C3-91EED996483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877985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置换算法的评价方法</a:t>
            </a:r>
          </a:p>
        </p:txBody>
      </p:sp>
      <p:sp>
        <p:nvSpPr>
          <p:cNvPr id="27" name="文本占位符 1">
            <a:extLst>
              <a:ext uri="{FF2B5EF4-FFF2-40B4-BE49-F238E27FC236}">
                <a16:creationId xmlns:a16="http://schemas.microsoft.com/office/drawing/2014/main" id="{F2E26388-2AC2-4470-AD8E-502E6C2444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FCA0100C-F92F-4E0A-A07E-E7A7A2890A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5955B909-2E92-4A66-AC2D-64533837DF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0" name="文本占位符 4">
            <a:extLst>
              <a:ext uri="{FF2B5EF4-FFF2-40B4-BE49-F238E27FC236}">
                <a16:creationId xmlns:a16="http://schemas.microsoft.com/office/drawing/2014/main" id="{C5F57BA9-542B-4A9C-B591-EE9610DF0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1" name="文本占位符 5">
            <a:extLst>
              <a:ext uri="{FF2B5EF4-FFF2-40B4-BE49-F238E27FC236}">
                <a16:creationId xmlns:a16="http://schemas.microsoft.com/office/drawing/2014/main" id="{C73330B6-4CF0-4246-93DF-B3084D824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4">
            <a:extLst>
              <a:ext uri="{FF2B5EF4-FFF2-40B4-BE49-F238E27FC236}">
                <a16:creationId xmlns:a16="http://schemas.microsoft.com/office/drawing/2014/main" id="{06096785-EC96-4A2D-948F-EB2FE83890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52027" y="830737"/>
            <a:ext cx="3467616" cy="5355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页面置换算法分类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1650628" y="1888393"/>
            <a:ext cx="10273141" cy="5538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ct val="0"/>
              </a:spcBef>
              <a:tabLst>
                <a:tab pos="954593" algn="l"/>
              </a:tabLst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局部页面置换算法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1650628" y="4049441"/>
            <a:ext cx="10273141" cy="5538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lvl="1">
              <a:lnSpc>
                <a:spcPct val="120000"/>
              </a:lnSpc>
              <a:spcBef>
                <a:spcPct val="0"/>
              </a:spcBef>
              <a:tabLst>
                <a:tab pos="954593" algn="l"/>
              </a:tabLst>
            </a:pPr>
            <a:r>
              <a:rPr lang="zh-CN" altLang="en-US" sz="2667" b="1" dirty="0">
                <a:solidFill>
                  <a:srgbClr val="11576A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■</a:t>
            </a:r>
            <a:r>
              <a:rPr lang="zh-CN" altLang="en-US" sz="2667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全局页面置换算法</a:t>
            </a:r>
            <a:endParaRPr lang="en-US" altLang="zh-CN" sz="2667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24743" y="2449980"/>
            <a:ext cx="7884457" cy="497958"/>
            <a:chOff x="1475656" y="1416293"/>
            <a:chExt cx="5913343" cy="373468"/>
          </a:xfrm>
        </p:grpSpPr>
        <p:pic>
          <p:nvPicPr>
            <p:cNvPr id="5" name="图片 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656" y="155789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2" name="TextBox 9"/>
            <p:cNvSpPr txBox="1"/>
            <p:nvPr/>
          </p:nvSpPr>
          <p:spPr>
            <a:xfrm>
              <a:off x="1642003" y="1416293"/>
              <a:ext cx="5746996" cy="3734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20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置换页面的选择范围仅限于当前进程占用的物理页面内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8628" y="2885027"/>
            <a:ext cx="8121872" cy="497958"/>
            <a:chOff x="1478570" y="1742578"/>
            <a:chExt cx="6091404" cy="373468"/>
          </a:xfrm>
        </p:grpSpPr>
        <p:pic>
          <p:nvPicPr>
            <p:cNvPr id="6" name="图片 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8570" y="1886560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6" name="TextBox 9"/>
            <p:cNvSpPr txBox="1"/>
            <p:nvPr/>
          </p:nvSpPr>
          <p:spPr>
            <a:xfrm>
              <a:off x="1642003" y="1742578"/>
              <a:ext cx="5927971" cy="3734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20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最优算法、先进先出算法、最近最久未使用算法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24742" y="3361146"/>
            <a:ext cx="7884459" cy="497958"/>
            <a:chOff x="1475656" y="2099667"/>
            <a:chExt cx="5913344" cy="373468"/>
          </a:xfrm>
        </p:grpSpPr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656" y="2245581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7" name="TextBox 9"/>
            <p:cNvSpPr txBox="1"/>
            <p:nvPr/>
          </p:nvSpPr>
          <p:spPr>
            <a:xfrm>
              <a:off x="1654370" y="2099667"/>
              <a:ext cx="5734630" cy="3734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20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时钟算法、最不常用算法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205826" y="4605972"/>
            <a:ext cx="7780348" cy="497958"/>
            <a:chOff x="1461469" y="2861836"/>
            <a:chExt cx="5835261" cy="373468"/>
          </a:xfrm>
        </p:grpSpPr>
        <p:pic>
          <p:nvPicPr>
            <p:cNvPr id="8" name="图片 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469" y="3001497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8" name="TextBox 9"/>
            <p:cNvSpPr txBox="1"/>
            <p:nvPr/>
          </p:nvSpPr>
          <p:spPr>
            <a:xfrm>
              <a:off x="1612535" y="2861836"/>
              <a:ext cx="5684195" cy="3734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20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置换页面的选择范围是所有可换出的物理页面</a:t>
              </a:r>
              <a:endParaRPr lang="en-US" altLang="zh-CN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205826" y="5081424"/>
            <a:ext cx="7780348" cy="497958"/>
            <a:chOff x="1461469" y="3218424"/>
            <a:chExt cx="5835261" cy="373468"/>
          </a:xfrm>
        </p:grpSpPr>
        <p:pic>
          <p:nvPicPr>
            <p:cNvPr id="9" name="图片 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469" y="3347925"/>
              <a:ext cx="151066" cy="148997"/>
            </a:xfrm>
            <a:prstGeom prst="rect">
              <a:avLst/>
            </a:prstGeom>
            <a:effectLst/>
          </p:spPr>
        </p:pic>
        <p:sp>
          <p:nvSpPr>
            <p:cNvPr id="19" name="TextBox 9"/>
            <p:cNvSpPr txBox="1"/>
            <p:nvPr/>
          </p:nvSpPr>
          <p:spPr>
            <a:xfrm>
              <a:off x="1612535" y="3218424"/>
              <a:ext cx="5684195" cy="3734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120000"/>
                </a:lnSpc>
                <a:spcBef>
                  <a:spcPct val="0"/>
                </a:spcBef>
                <a:tabLst>
                  <a:tab pos="954593" algn="l"/>
                </a:tabLst>
              </a:pP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工作集算法、缺页率算法</a:t>
              </a:r>
            </a:p>
          </p:txBody>
        </p:sp>
      </p:grpSp>
      <p:sp>
        <p:nvSpPr>
          <p:cNvPr id="31" name="文本占位符 1">
            <a:extLst>
              <a:ext uri="{FF2B5EF4-FFF2-40B4-BE49-F238E27FC236}">
                <a16:creationId xmlns:a16="http://schemas.microsoft.com/office/drawing/2014/main" id="{AF1D8521-86DD-4230-98DE-5EDA69D87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3856" y="72410"/>
            <a:ext cx="1857283" cy="369332"/>
          </a:xfr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30000"/>
                  </a:schemeClr>
                </a:solidFill>
              </a:rPr>
              <a:t>01 </a:t>
            </a:r>
            <a:r>
              <a:rPr lang="zh-CN" altLang="en-US" dirty="0">
                <a:solidFill>
                  <a:schemeClr val="bg1">
                    <a:alpha val="30000"/>
                  </a:schemeClr>
                </a:solidFill>
              </a:rPr>
              <a:t>内存与地址</a:t>
            </a:r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id="{29EA7790-FACD-4B93-A998-B825C3249E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47" y="72410"/>
            <a:ext cx="1566454" cy="369332"/>
          </a:xfrm>
        </p:spPr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连续内存</a:t>
            </a:r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id="{0092FBEB-B8A2-4296-ACAB-10F9FD3F1B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83209" y="72410"/>
            <a:ext cx="1822935" cy="369332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非连续内存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id="{D94079AC-E0A6-4E2D-ACA5-CC1900938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952" y="72410"/>
            <a:ext cx="1566454" cy="369332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虚拟内存</a:t>
            </a:r>
          </a:p>
        </p:txBody>
      </p:sp>
      <p:sp>
        <p:nvSpPr>
          <p:cNvPr id="35" name="文本占位符 5">
            <a:extLst>
              <a:ext uri="{FF2B5EF4-FFF2-40B4-BE49-F238E27FC236}">
                <a16:creationId xmlns:a16="http://schemas.microsoft.com/office/drawing/2014/main" id="{26ABB234-9A61-4532-8DD5-06A58D0123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98214" y="72410"/>
            <a:ext cx="2068500" cy="369332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 </a:t>
            </a:r>
            <a:r>
              <a:rPr lang="zh-CN" altLang="en-US" dirty="0">
                <a:solidFill>
                  <a:schemeClr val="bg1"/>
                </a:solidFill>
              </a:rPr>
              <a:t>页面置换算法</a:t>
            </a:r>
          </a:p>
        </p:txBody>
      </p:sp>
    </p:spTree>
    <p:extLst>
      <p:ext uri="{BB962C8B-B14F-4D97-AF65-F5344CB8AC3E}">
        <p14:creationId xmlns:p14="http://schemas.microsoft.com/office/powerpoint/2010/main" val="305333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4908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-1" y="6885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 内存管理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页面置换算法 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局部置换算法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54D9B73-95CB-44A4-A91F-71B681BFAAC1}"/>
              </a:ext>
            </a:extLst>
          </p:cNvPr>
          <p:cNvSpPr/>
          <p:nvPr/>
        </p:nvSpPr>
        <p:spPr>
          <a:xfrm>
            <a:off x="7619550" y="745208"/>
            <a:ext cx="4219253" cy="5625670"/>
          </a:xfrm>
          <a:prstGeom prst="rect">
            <a:avLst/>
          </a:prstGeom>
          <a:blipFill>
            <a:blip r:embed="rId2"/>
            <a:srcRect/>
            <a:stretch>
              <a:fillRect l="-76381" t="1" r="-76381" b="-55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D82C19-A360-4BE6-90FF-69A62D7939CF}"/>
              </a:ext>
            </a:extLst>
          </p:cNvPr>
          <p:cNvGrpSpPr/>
          <p:nvPr/>
        </p:nvGrpSpPr>
        <p:grpSpPr>
          <a:xfrm>
            <a:off x="2083603" y="624513"/>
            <a:ext cx="4519507" cy="1113917"/>
            <a:chOff x="295435" y="914533"/>
            <a:chExt cx="4519507" cy="111391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C2AAA573-50BD-4E26-B0FB-6AF877129D6B}"/>
                </a:ext>
              </a:extLst>
            </p:cNvPr>
            <p:cNvGrpSpPr/>
            <p:nvPr/>
          </p:nvGrpSpPr>
          <p:grpSpPr>
            <a:xfrm>
              <a:off x="295435" y="914533"/>
              <a:ext cx="809837" cy="1113917"/>
              <a:chOff x="611284" y="1140951"/>
              <a:chExt cx="809837" cy="1113917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D2A8949-4A06-4F9E-8383-471E1E7ED920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01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9674F42-B441-49B1-BBCA-9FDD52480D59}"/>
                  </a:ext>
                </a:extLst>
              </p:cNvPr>
              <p:cNvGrpSpPr/>
              <p:nvPr/>
            </p:nvGrpSpPr>
            <p:grpSpPr>
              <a:xfrm rot="11641273">
                <a:off x="1113869" y="1140951"/>
                <a:ext cx="246536" cy="1113917"/>
                <a:chOff x="258722" y="976700"/>
                <a:chExt cx="1125739" cy="5086397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2D1A694E-ECE4-4D33-846B-DC34C80DB5DE}"/>
                    </a:ext>
                  </a:extLst>
                </p:cNvPr>
                <p:cNvCxnSpPr/>
                <p:nvPr/>
              </p:nvCxnSpPr>
              <p:spPr>
                <a:xfrm flipH="1">
                  <a:off x="334590" y="2007563"/>
                  <a:ext cx="1049871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A5A75DC-A842-4F39-A6EC-2325F46EF141}"/>
                    </a:ext>
                  </a:extLst>
                </p:cNvPr>
                <p:cNvSpPr/>
                <p:nvPr/>
              </p:nvSpPr>
              <p:spPr>
                <a:xfrm rot="865294">
                  <a:off x="258722" y="976700"/>
                  <a:ext cx="719666" cy="50725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2249318-FC6B-45A8-A261-F5F2AD57D4DF}"/>
                </a:ext>
              </a:extLst>
            </p:cNvPr>
            <p:cNvSpPr/>
            <p:nvPr/>
          </p:nvSpPr>
          <p:spPr>
            <a:xfrm>
              <a:off x="1105272" y="1066672"/>
              <a:ext cx="3709670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最优置换算法（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OPT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）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84BF313-46A4-4E07-9C9F-4940CDDDD603}"/>
              </a:ext>
            </a:extLst>
          </p:cNvPr>
          <p:cNvGrpSpPr/>
          <p:nvPr/>
        </p:nvGrpSpPr>
        <p:grpSpPr>
          <a:xfrm>
            <a:off x="2083603" y="1882971"/>
            <a:ext cx="5327987" cy="1135271"/>
            <a:chOff x="295435" y="2368662"/>
            <a:chExt cx="5327987" cy="1135271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F505D1F-8553-4802-A9F5-988877FF57CD}"/>
                </a:ext>
              </a:extLst>
            </p:cNvPr>
            <p:cNvGrpSpPr/>
            <p:nvPr/>
          </p:nvGrpSpPr>
          <p:grpSpPr>
            <a:xfrm>
              <a:off x="295435" y="2368662"/>
              <a:ext cx="912799" cy="1135271"/>
              <a:chOff x="611284" y="1161081"/>
              <a:chExt cx="912799" cy="1135271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5C4D25F1-C218-4001-97B5-60EE0F4FDA5E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02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7D5C4428-1FED-47D4-94F9-921657792A53}"/>
                  </a:ext>
                </a:extLst>
              </p:cNvPr>
              <p:cNvGrpSpPr/>
              <p:nvPr/>
            </p:nvGrpSpPr>
            <p:grpSpPr>
              <a:xfrm rot="11641273">
                <a:off x="1108766" y="1161081"/>
                <a:ext cx="415317" cy="1135271"/>
                <a:chOff x="-511972" y="879186"/>
                <a:chExt cx="1896439" cy="5183899"/>
              </a:xfrm>
            </p:grpSpPr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C4AF8121-2139-48B5-8BE2-33E25BAB9A15}"/>
                    </a:ext>
                  </a:extLst>
                </p:cNvPr>
                <p:cNvCxnSpPr/>
                <p:nvPr/>
              </p:nvCxnSpPr>
              <p:spPr>
                <a:xfrm flipH="1">
                  <a:off x="334598" y="2007551"/>
                  <a:ext cx="1049869" cy="4055534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723C1BE-929C-4CD0-9C5C-07694CAB218F}"/>
                    </a:ext>
                  </a:extLst>
                </p:cNvPr>
                <p:cNvSpPr/>
                <p:nvPr/>
              </p:nvSpPr>
              <p:spPr>
                <a:xfrm rot="865294">
                  <a:off x="-511972" y="879186"/>
                  <a:ext cx="1502695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B4274AE6-A206-4C40-A9A7-8A96C9DDB924}"/>
                </a:ext>
              </a:extLst>
            </p:cNvPr>
            <p:cNvSpPr/>
            <p:nvPr/>
          </p:nvSpPr>
          <p:spPr>
            <a:xfrm>
              <a:off x="1099427" y="2495710"/>
              <a:ext cx="452399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先进先出置换算法（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FIFO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）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931D01E-2ABB-458C-83CF-5EB6F3C2B0E1}"/>
              </a:ext>
            </a:extLst>
          </p:cNvPr>
          <p:cNvGrpSpPr/>
          <p:nvPr/>
        </p:nvGrpSpPr>
        <p:grpSpPr>
          <a:xfrm>
            <a:off x="2083603" y="3162783"/>
            <a:ext cx="5534774" cy="1113914"/>
            <a:chOff x="295435" y="3782535"/>
            <a:chExt cx="5534774" cy="111391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008430E-7FC5-49A9-AFF1-57B6099812BA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1926ECF-665E-4ECE-BEEC-A6A67D277445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03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7857F9C8-5630-4B07-AD3A-B95A9B3695EA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DFC066E9-F3BE-4FA3-8797-1CA0AC1A0A65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B1BF7AA-BB17-47B3-AEA5-F75AC5BC933F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F0D837D-37DB-43E7-AFCD-14382A1BB1E8}"/>
                </a:ext>
              </a:extLst>
            </p:cNvPr>
            <p:cNvSpPr/>
            <p:nvPr/>
          </p:nvSpPr>
          <p:spPr>
            <a:xfrm>
              <a:off x="1099427" y="3907479"/>
              <a:ext cx="4730782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最近最久未使用算法（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LRU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）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7E84F95-0AC6-41D1-BB6E-2A25617DC254}"/>
              </a:ext>
            </a:extLst>
          </p:cNvPr>
          <p:cNvGrpSpPr/>
          <p:nvPr/>
        </p:nvGrpSpPr>
        <p:grpSpPr>
          <a:xfrm>
            <a:off x="2083603" y="4421238"/>
            <a:ext cx="4895177" cy="1113914"/>
            <a:chOff x="295435" y="3782535"/>
            <a:chExt cx="4895177" cy="1113914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65734D63-0EE1-4564-939F-FB03C8321389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846546B8-6F08-4CF6-8136-8F005FFC2CE3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04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69D4F17A-7767-4D9B-8D5E-E4C0F7271E4C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EE4FF3E8-EF23-469C-99BA-6BAC5FA64166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F0C7CD30-3688-4C4F-B3B4-40D86A7008FB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BFCCEBB-0695-4DAF-A57C-C86E011DA3BA}"/>
                </a:ext>
              </a:extLst>
            </p:cNvPr>
            <p:cNvSpPr/>
            <p:nvPr/>
          </p:nvSpPr>
          <p:spPr>
            <a:xfrm>
              <a:off x="1099427" y="3907479"/>
              <a:ext cx="4091185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时钟置换算法（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Clock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）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D8FEBFC-5CC5-4F1E-8E4B-F81239336AFF}"/>
              </a:ext>
            </a:extLst>
          </p:cNvPr>
          <p:cNvGrpSpPr/>
          <p:nvPr/>
        </p:nvGrpSpPr>
        <p:grpSpPr>
          <a:xfrm>
            <a:off x="2083603" y="5633255"/>
            <a:ext cx="5140436" cy="1113914"/>
            <a:chOff x="295435" y="3782535"/>
            <a:chExt cx="5140436" cy="111391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02A4BF1-E237-4918-84BD-EFD8B2619983}"/>
                </a:ext>
              </a:extLst>
            </p:cNvPr>
            <p:cNvGrpSpPr/>
            <p:nvPr/>
          </p:nvGrpSpPr>
          <p:grpSpPr>
            <a:xfrm>
              <a:off x="295435" y="3782535"/>
              <a:ext cx="809837" cy="1113914"/>
              <a:chOff x="611284" y="1140955"/>
              <a:chExt cx="809837" cy="1113914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95896A5-8697-4645-89F6-1333E4AD7142}"/>
                  </a:ext>
                </a:extLst>
              </p:cNvPr>
              <p:cNvSpPr txBox="1"/>
              <p:nvPr/>
            </p:nvSpPr>
            <p:spPr>
              <a:xfrm>
                <a:off x="611284" y="1184226"/>
                <a:ext cx="80983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>
                        <a:lumMod val="50000"/>
                      </a:schemeClr>
                    </a:solidFill>
                  </a:rPr>
                  <a:t>05</a:t>
                </a:r>
                <a:endParaRPr lang="zh-CN" altLang="en-US" sz="4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B3232D2D-4825-4ABB-95AA-5214CB9D9F89}"/>
                  </a:ext>
                </a:extLst>
              </p:cNvPr>
              <p:cNvGrpSpPr/>
              <p:nvPr/>
            </p:nvGrpSpPr>
            <p:grpSpPr>
              <a:xfrm rot="11641273">
                <a:off x="1113868" y="1140955"/>
                <a:ext cx="246536" cy="1113914"/>
                <a:chOff x="258725" y="976698"/>
                <a:chExt cx="1125740" cy="5086391"/>
              </a:xfrm>
            </p:grpSpPr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DD559FB3-75FD-4532-B53F-E5870D14D32C}"/>
                    </a:ext>
                  </a:extLst>
                </p:cNvPr>
                <p:cNvCxnSpPr/>
                <p:nvPr/>
              </p:nvCxnSpPr>
              <p:spPr>
                <a:xfrm flipH="1">
                  <a:off x="334597" y="2007553"/>
                  <a:ext cx="1049868" cy="4055536"/>
                </a:xfrm>
                <a:prstGeom prst="line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 useBgFill="1"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7EBF878D-D373-4796-A747-7C82390DD5F5}"/>
                    </a:ext>
                  </a:extLst>
                </p:cNvPr>
                <p:cNvSpPr/>
                <p:nvPr/>
              </p:nvSpPr>
              <p:spPr>
                <a:xfrm rot="865294">
                  <a:off x="258725" y="976698"/>
                  <a:ext cx="719666" cy="507255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74CED2A-A3E3-4D7E-A0E6-C744F5089068}"/>
                </a:ext>
              </a:extLst>
            </p:cNvPr>
            <p:cNvSpPr/>
            <p:nvPr/>
          </p:nvSpPr>
          <p:spPr>
            <a:xfrm>
              <a:off x="1099427" y="3907479"/>
              <a:ext cx="4336444" cy="596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最不常用置换算法（</a:t>
              </a:r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</a:rPr>
                <a:t>LFU</a:t>
              </a:r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）</a:t>
              </a:r>
              <a:endParaRPr lang="en-US" altLang="zh-CN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410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5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Wingdings" panose="05000000000000000000" pitchFamily="2" charset="2"/>
          <a:buChar char="Ø"/>
          <a:defRPr sz="2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10234</TotalTime>
  <Words>5967</Words>
  <Application>Microsoft Office PowerPoint</Application>
  <PresentationFormat>宽屏</PresentationFormat>
  <Paragraphs>2238</Paragraphs>
  <Slides>56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5" baseType="lpstr">
      <vt:lpstr>华文宋体</vt:lpstr>
      <vt:lpstr>Arial</vt:lpstr>
      <vt:lpstr>微软雅黑</vt:lpstr>
      <vt:lpstr>Century Gothic</vt:lpstr>
      <vt:lpstr>Wingdings</vt:lpstr>
      <vt:lpstr>等线</vt:lpstr>
      <vt:lpstr>微软雅黑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 志超</cp:lastModifiedBy>
  <cp:revision>485</cp:revision>
  <dcterms:created xsi:type="dcterms:W3CDTF">2015-08-18T02:51:41Z</dcterms:created>
  <dcterms:modified xsi:type="dcterms:W3CDTF">2021-12-06T05:35:14Z</dcterms:modified>
  <cp:category/>
</cp:coreProperties>
</file>